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2" r:id="rId6"/>
    <p:sldId id="260" r:id="rId7"/>
    <p:sldId id="258" r:id="rId8"/>
    <p:sldId id="266" r:id="rId9"/>
    <p:sldId id="268" r:id="rId10"/>
    <p:sldId id="267" r:id="rId11"/>
    <p:sldId id="271" r:id="rId12"/>
    <p:sldId id="279" r:id="rId13"/>
    <p:sldId id="270" r:id="rId14"/>
    <p:sldId id="272" r:id="rId15"/>
    <p:sldId id="274" r:id="rId16"/>
    <p:sldId id="273" r:id="rId17"/>
    <p:sldId id="276" r:id="rId18"/>
    <p:sldId id="275" r:id="rId19"/>
    <p:sldId id="284" r:id="rId20"/>
    <p:sldId id="261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832A9-76FE-D75B-1D09-FFC9DBD3A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BFEFF7C-8616-EB2E-909F-89CC63745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2E2481-8C66-51BC-2548-66212A3AD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BEAE-23E4-5547-BCBD-3430FE07D229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E7B4A8-8C67-9125-B33A-80C97E42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4C2E93-7CFA-F813-9864-F61025C1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656D-B24F-B347-BAD3-4963946E40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025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FEAD2-AC08-0907-481D-0B9438D77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E421829-5A82-EC6B-4B3D-EA3DDB100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8C5B45-9612-C624-63BD-CE4CA27EB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BEAE-23E4-5547-BCBD-3430FE07D229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307C17-CAE2-EA2D-E413-46980552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BD0E4F-3BB6-4BB4-5CB7-11F8712B8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656D-B24F-B347-BAD3-4963946E40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7735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1E7A41F-8E6C-5392-6BB7-4C15BF3710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DE8B98E-7403-AEA2-7634-34387D312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D1B618-7416-D129-1859-276D14DC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BEAE-23E4-5547-BCBD-3430FE07D229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E16B5C-90F6-B792-84A7-809AD165D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F907DA-31A4-7FE9-37BB-0FCB8072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656D-B24F-B347-BAD3-4963946E40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72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15D26-8042-4959-875D-2765BC47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2DA05E-ABBE-A0DC-B051-8184320AC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ABB536-2F96-908D-7BAC-48DBE92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BEAE-23E4-5547-BCBD-3430FE07D229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57CE88-83ED-ED8E-53C6-61930E428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6A06B7-E533-092B-BF9D-56715E90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656D-B24F-B347-BAD3-4963946E40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968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B6C730-5270-BA87-5A1C-AF7C35682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41BA2F-4A17-5300-C35C-E340F8ED5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CA7878-B64C-C026-4C81-CA71C03D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BEAE-23E4-5547-BCBD-3430FE07D229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EB100B-4B60-9BCA-7F37-CAEC916AC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AE4AEA-C5AA-BFE5-4DB5-0DEB9D27D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656D-B24F-B347-BAD3-4963946E40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357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3DE38-E16B-FB87-29C9-6755DC714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16288D-53EF-0FBE-05D9-E28C96574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CB5101-AA5F-00EE-021C-1B93AA376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7FD0A6B-D6A7-F698-FCC3-342ABA7B7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BEAE-23E4-5547-BCBD-3430FE07D229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042C1C-0AB9-8505-BDC8-DDE421326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BAA7157-A1AE-82F0-50C0-30C51C057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656D-B24F-B347-BAD3-4963946E40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320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536CB-92C8-F399-E2C3-0809E5BDE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DC6C43-E27C-DE05-6228-C8C9E868A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6D656A-7BC4-A2EF-09EF-47E31A226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66AA162-C5AF-756A-9568-A181260E48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8FD7731-81C9-A594-1B39-33EDCAFA7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95DE4E6-9C26-7567-BDEA-401173DCE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BEAE-23E4-5547-BCBD-3430FE07D229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A874C7-8876-023F-2680-EDCB0873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8C550C0-1C2C-F46F-2BCD-17B17A72C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656D-B24F-B347-BAD3-4963946E40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25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CB752-1F9A-443E-DB9F-37E0AD20F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537BBA-DD59-8B97-CE6D-11DC21FEC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BEAE-23E4-5547-BCBD-3430FE07D229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8EA13-C7FD-01CB-0049-2A762B317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C892A6-8EFB-266E-29F1-E4AA375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656D-B24F-B347-BAD3-4963946E40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27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C34CAA5-F013-19B6-E482-985E3CC78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BEAE-23E4-5547-BCBD-3430FE07D229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30B178-1674-8778-B3F7-758AE5C9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2F78FD-BC24-1C42-A5BB-C0FF6534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656D-B24F-B347-BAD3-4963946E40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6382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D6402-5F1E-D403-8453-61EEBCBE5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54D911-A85E-E26D-7F6B-23AFB187D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302D43-8907-2898-575C-B33BC7671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DF8E02-874B-696D-7D9D-20A6DD45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BEAE-23E4-5547-BCBD-3430FE07D229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B0BC-D2D4-3985-FE54-A632FBC8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8F063A-2D7D-CF0B-52CE-074742151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656D-B24F-B347-BAD3-4963946E40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686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0BD423-55C2-F4CB-F242-43C762B4A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18977CA-504F-9725-669F-003CE84C3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93D25B-FE2A-0F31-909F-E6B3262D95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0B4A75-D721-67C0-21AD-7BF3375B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BEAE-23E4-5547-BCBD-3430FE07D229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42160C7-17B4-458E-259A-41210BECD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E14B63-AD8C-9133-CB0C-6ED6A7D9C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656D-B24F-B347-BAD3-4963946E40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8775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C9DA66C-90F6-36C1-E670-C575CAB81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2D4035-76D1-DDD3-7D52-3A1299BC9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047AC5-3BE8-1B83-8C4C-76F77E3119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DBEAE-23E4-5547-BCBD-3430FE07D229}" type="datetimeFigureOut">
              <a:rPr lang="de-DE" smtClean="0"/>
              <a:t>01.08.24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1D0ACB-E2A3-7637-8AA9-881250C6C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0C864D-E400-9979-8DE4-FB40728FD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5656D-B24F-B347-BAD3-4963946E40F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187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ravolution.com/de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4F43FB-7B41-C502-AAE4-586AC9B48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935662" cy="3566160"/>
          </a:xfrm>
        </p:spPr>
        <p:txBody>
          <a:bodyPr anchor="b">
            <a:normAutofit/>
          </a:bodyPr>
          <a:lstStyle/>
          <a:p>
            <a:pPr algn="l"/>
            <a:r>
              <a:rPr lang="de-DE" sz="4600" b="1">
                <a:cs typeface="Arial" panose="020B0604020202020204" pitchFamily="34" charset="0"/>
              </a:rPr>
              <a:t>Soziale Verantwortung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D6E5708-3E5C-36A3-6EB3-5640D36C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de-DE" b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Die Rolle des Gastgewerbes in unserer Gesellschaft</a:t>
            </a:r>
            <a:r>
              <a:rPr lang="de-DE" b="1">
                <a:effectLst/>
                <a:latin typeface="+mj-lt"/>
                <a:cs typeface="Arial" panose="020B0604020202020204" pitchFamily="34" charset="0"/>
              </a:rPr>
              <a:t> </a:t>
            </a:r>
            <a:endParaRPr lang="de-DE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8F2B2E26-ECD5-42C0-C5CB-F27CF4326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r="7568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1272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BF29C1-5B90-1328-4CE8-B59CAC452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DE" sz="5400" b="1"/>
              <a:t>Charity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4C131D-E423-026F-18C6-9899A53ED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2200" dirty="0">
                <a:latin typeface="+mj-lt"/>
              </a:rPr>
              <a:t>Spendenaktionen </a:t>
            </a:r>
          </a:p>
          <a:p>
            <a:pPr lvl="1"/>
            <a:r>
              <a:rPr lang="de-DE" sz="1800" dirty="0">
                <a:latin typeface="+mj-lt"/>
              </a:rPr>
              <a:t>Spendenlauf, z.B. b2Run im Mai</a:t>
            </a:r>
            <a:endParaRPr lang="de-DE" sz="1800" dirty="0">
              <a:latin typeface="+mj-lt"/>
              <a:cs typeface="Calibri Light"/>
            </a:endParaRPr>
          </a:p>
          <a:p>
            <a:r>
              <a:rPr lang="de-DE" sz="2200" dirty="0">
                <a:latin typeface="+mj-lt"/>
              </a:rPr>
              <a:t>School + Food = Hope</a:t>
            </a:r>
          </a:p>
          <a:p>
            <a:pPr lvl="1"/>
            <a:r>
              <a:rPr lang="de-DE" sz="1800" dirty="0">
                <a:latin typeface="+mj-lt"/>
              </a:rPr>
              <a:t>Verzicht auf Zimmerreinigung            = Spende für Bedürftige</a:t>
            </a:r>
          </a:p>
          <a:p>
            <a:r>
              <a:rPr lang="de-DE" sz="2200" dirty="0" err="1">
                <a:latin typeface="+mj-lt"/>
              </a:rPr>
              <a:t>Suspendedcoffee.de</a:t>
            </a:r>
            <a:endParaRPr lang="de-DE" sz="2200" dirty="0">
              <a:latin typeface="+mj-lt"/>
            </a:endParaRPr>
          </a:p>
          <a:p>
            <a:pPr lvl="1"/>
            <a:r>
              <a:rPr lang="de-DE" sz="1800" dirty="0">
                <a:latin typeface="+mj-lt"/>
                <a:cs typeface="Calibri Light"/>
              </a:rPr>
              <a:t>Kaffee kaufen und zweiten bezahlen</a:t>
            </a:r>
          </a:p>
          <a:p>
            <a:r>
              <a:rPr lang="de-DE" sz="2200" dirty="0" err="1">
                <a:latin typeface="+mj-lt"/>
              </a:rPr>
              <a:t>LOKALFREUN.DE</a:t>
            </a:r>
            <a:endParaRPr lang="de-DE" sz="2200" dirty="0">
              <a:latin typeface="+mj-lt"/>
            </a:endParaRPr>
          </a:p>
          <a:p>
            <a:pPr lvl="1"/>
            <a:r>
              <a:rPr lang="de-DE" sz="1800" dirty="0">
                <a:latin typeface="+mj-lt"/>
                <a:cs typeface="Calibri Light"/>
              </a:rPr>
              <a:t>Lokalliebe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C1A65A83-D544-E99A-3079-BAFB7615C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" r="-1" b="2671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8508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3DAB33-D6D1-9966-C5A5-7A93D656C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de-DE" sz="5400" b="1"/>
              <a:t>Umweltschutz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4F789934-D566-EBC6-D22F-2660D53A25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ABA5D8-4F91-179A-FC44-662056584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z="1200">
                <a:latin typeface="+mj-lt"/>
              </a:rPr>
              <a:t>Betriebe, die sich für Nachhaltigkeit und Umweltschutz einsetzen vorstellen</a:t>
            </a:r>
            <a:endParaRPr lang="de-DE" sz="1200">
              <a:latin typeface="+mj-lt"/>
              <a:cs typeface="Calibri Light"/>
            </a:endParaRPr>
          </a:p>
          <a:p>
            <a:pPr lvl="1"/>
            <a:r>
              <a:rPr lang="de-DE" sz="1200">
                <a:latin typeface="+mj-lt"/>
                <a:cs typeface="Calibri Light"/>
              </a:rPr>
              <a:t>Lindenhof Niederrhein nachhaltig zertifiziert, regionale Produkte</a:t>
            </a:r>
          </a:p>
          <a:p>
            <a:pPr lvl="1"/>
            <a:r>
              <a:rPr lang="de-DE" sz="1200" err="1">
                <a:latin typeface="+mj-lt"/>
                <a:cs typeface="Calibri Light"/>
              </a:rPr>
              <a:t>Lippeschlößchen</a:t>
            </a:r>
            <a:r>
              <a:rPr lang="de-DE" sz="1200">
                <a:latin typeface="+mj-lt"/>
                <a:cs typeface="Calibri Light"/>
              </a:rPr>
              <a:t>, Ullrich Langhoff (Bio-Mentor)</a:t>
            </a:r>
            <a:endParaRPr lang="de-DE" sz="1200">
              <a:cs typeface="Calibri"/>
            </a:endParaRPr>
          </a:p>
          <a:p>
            <a:r>
              <a:rPr lang="de-DE" sz="1200" b="1">
                <a:latin typeface="+mj-lt"/>
              </a:rPr>
              <a:t>Umweltcheck</a:t>
            </a:r>
            <a:endParaRPr lang="de-DE" sz="1200" b="1">
              <a:latin typeface="+mj-lt"/>
              <a:cs typeface="Calibri Light"/>
            </a:endParaRPr>
          </a:p>
          <a:p>
            <a:r>
              <a:rPr lang="de-DE" sz="1200" b="1">
                <a:latin typeface="+mj-lt"/>
              </a:rPr>
              <a:t>Energie</a:t>
            </a:r>
            <a:endParaRPr lang="de-DE" sz="1200" b="1">
              <a:latin typeface="+mj-lt"/>
              <a:cs typeface="Calibri Light"/>
            </a:endParaRPr>
          </a:p>
          <a:p>
            <a:pPr lvl="1"/>
            <a:r>
              <a:rPr lang="de-DE" sz="1200" b="1">
                <a:latin typeface="+mj-lt"/>
                <a:cs typeface="Calibri Light"/>
              </a:rPr>
              <a:t>Impulstag im letzten Jahr</a:t>
            </a:r>
          </a:p>
          <a:p>
            <a:pPr lvl="1"/>
            <a:r>
              <a:rPr lang="de-DE" sz="1200" b="1">
                <a:latin typeface="+mj-lt"/>
              </a:rPr>
              <a:t>Energiekampagne</a:t>
            </a:r>
            <a:endParaRPr lang="de-DE" sz="1200" b="1">
              <a:latin typeface="+mj-lt"/>
              <a:cs typeface="Calibri Light"/>
            </a:endParaRPr>
          </a:p>
          <a:p>
            <a:r>
              <a:rPr lang="de-DE" sz="1200">
                <a:latin typeface="+mj-lt"/>
              </a:rPr>
              <a:t>Maßnahmenkataloge für Hotels und Gastronomiebetriebe erstellen</a:t>
            </a:r>
            <a:endParaRPr lang="de-DE" sz="1200">
              <a:latin typeface="+mj-lt"/>
              <a:cs typeface="Calibri Light"/>
            </a:endParaRPr>
          </a:p>
          <a:p>
            <a:r>
              <a:rPr lang="de-DE" sz="1200" err="1">
                <a:latin typeface="+mj-lt"/>
              </a:rPr>
              <a:t>TooGoodToGo</a:t>
            </a:r>
            <a:endParaRPr lang="de-DE" sz="1200">
              <a:latin typeface="+mj-lt"/>
              <a:cs typeface="Calibri Light"/>
            </a:endParaRPr>
          </a:p>
          <a:p>
            <a:r>
              <a:rPr lang="de-DE" sz="1200" b="1" err="1">
                <a:latin typeface="+mj-lt"/>
              </a:rPr>
              <a:t>Mehrweg</a:t>
            </a:r>
            <a:r>
              <a:rPr lang="de-DE" sz="1200" b="1">
                <a:latin typeface="+mj-lt"/>
              </a:rPr>
              <a:t> (Partner)</a:t>
            </a:r>
            <a:endParaRPr lang="de-DE" sz="1200" b="1">
              <a:latin typeface="+mj-lt"/>
              <a:cs typeface="Calibri Light"/>
            </a:endParaRPr>
          </a:p>
          <a:p>
            <a:r>
              <a:rPr lang="de-DE" sz="1200">
                <a:latin typeface="+mj-lt"/>
              </a:rPr>
              <a:t>Passende Hashtags (#savewater #foodwaste)</a:t>
            </a:r>
            <a:endParaRPr lang="de-DE" sz="1200">
              <a:latin typeface="+mj-lt"/>
              <a:cs typeface="Calibri Light"/>
            </a:endParaRPr>
          </a:p>
          <a:p>
            <a:pPr lvl="1"/>
            <a:r>
              <a:rPr lang="de-DE" sz="1200">
                <a:latin typeface="+mj-lt"/>
                <a:cs typeface="Calibri Light"/>
              </a:rPr>
              <a:t>Viva </a:t>
            </a:r>
            <a:r>
              <a:rPr lang="de-DE" sz="1200" err="1">
                <a:latin typeface="+mj-lt"/>
                <a:cs typeface="Calibri Light"/>
              </a:rPr>
              <a:t>con</a:t>
            </a:r>
            <a:r>
              <a:rPr lang="de-DE" sz="1200">
                <a:latin typeface="+mj-lt"/>
                <a:cs typeface="Calibri Light"/>
              </a:rPr>
              <a:t> </a:t>
            </a:r>
            <a:r>
              <a:rPr lang="de-DE" sz="1200" err="1">
                <a:latin typeface="+mj-lt"/>
                <a:cs typeface="Calibri Light"/>
              </a:rPr>
              <a:t>agua</a:t>
            </a:r>
            <a:r>
              <a:rPr lang="de-DE" sz="1200">
                <a:latin typeface="+mj-lt"/>
                <a:cs typeface="Calibri Light"/>
              </a:rPr>
              <a:t> (</a:t>
            </a:r>
            <a:r>
              <a:rPr lang="de-DE" sz="1200" err="1">
                <a:latin typeface="+mj-lt"/>
                <a:cs typeface="Calibri Light"/>
              </a:rPr>
              <a:t>Sausalitos</a:t>
            </a:r>
            <a:r>
              <a:rPr lang="de-DE" sz="1200">
                <a:latin typeface="+mj-lt"/>
                <a:cs typeface="Calibri Light"/>
              </a:rPr>
              <a:t>)</a:t>
            </a:r>
          </a:p>
          <a:p>
            <a:pPr lvl="1"/>
            <a:r>
              <a:rPr lang="de-DE" sz="1200" err="1">
                <a:latin typeface="+mj-lt"/>
                <a:cs typeface="Calibri Light"/>
              </a:rPr>
              <a:t>Stop</a:t>
            </a:r>
            <a:r>
              <a:rPr lang="de-DE" sz="1200">
                <a:latin typeface="+mj-lt"/>
                <a:cs typeface="Calibri Light"/>
              </a:rPr>
              <a:t> </a:t>
            </a:r>
            <a:r>
              <a:rPr lang="de-DE" sz="1200" err="1">
                <a:latin typeface="+mj-lt"/>
                <a:cs typeface="Calibri Light"/>
              </a:rPr>
              <a:t>Water</a:t>
            </a:r>
            <a:r>
              <a:rPr lang="de-DE" sz="1200">
                <a:latin typeface="+mj-lt"/>
                <a:cs typeface="Calibri Light"/>
              </a:rPr>
              <a:t> </a:t>
            </a:r>
            <a:r>
              <a:rPr lang="de-DE" sz="1200" err="1">
                <a:latin typeface="+mj-lt"/>
                <a:cs typeface="Calibri Light"/>
              </a:rPr>
              <a:t>while</a:t>
            </a:r>
            <a:r>
              <a:rPr lang="de-DE" sz="1200">
                <a:latin typeface="+mj-lt"/>
                <a:cs typeface="Calibri Light"/>
              </a:rPr>
              <a:t> </a:t>
            </a:r>
            <a:r>
              <a:rPr lang="de-DE" sz="1200" err="1">
                <a:latin typeface="+mj-lt"/>
                <a:cs typeface="Calibri Light"/>
              </a:rPr>
              <a:t>using</a:t>
            </a:r>
            <a:r>
              <a:rPr lang="de-DE" sz="1200">
                <a:latin typeface="+mj-lt"/>
                <a:cs typeface="Calibri Light"/>
              </a:rPr>
              <a:t> </a:t>
            </a:r>
            <a:r>
              <a:rPr lang="de-DE" sz="1200" err="1">
                <a:latin typeface="+mj-lt"/>
                <a:cs typeface="Calibri Light"/>
              </a:rPr>
              <a:t>me</a:t>
            </a:r>
            <a:r>
              <a:rPr lang="de-DE" sz="1200">
                <a:latin typeface="+mj-lt"/>
                <a:cs typeface="Calibri Light"/>
              </a:rPr>
              <a:t> (</a:t>
            </a:r>
            <a:r>
              <a:rPr lang="de-DE" sz="1200" err="1">
                <a:latin typeface="+mj-lt"/>
                <a:cs typeface="Calibri Light"/>
              </a:rPr>
              <a:t>Woyton</a:t>
            </a:r>
            <a:r>
              <a:rPr lang="de-DE" sz="1200">
                <a:latin typeface="+mj-lt"/>
                <a:cs typeface="Calibri Light"/>
              </a:rPr>
              <a:t>, 25hours </a:t>
            </a:r>
            <a:r>
              <a:rPr lang="de-DE" sz="1200" err="1">
                <a:latin typeface="+mj-lt"/>
                <a:cs typeface="Calibri Light"/>
              </a:rPr>
              <a:t>hotel</a:t>
            </a:r>
            <a:r>
              <a:rPr lang="de-DE" sz="1200">
                <a:latin typeface="+mj-lt"/>
                <a:cs typeface="Calibri Ligh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29326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BEC6A8-7507-6FCC-518F-06333F9FE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DE" sz="4200" b="1" dirty="0"/>
              <a:t>Das Gastgewerbe: Vielseitiger Arbeitgeber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08AA78-7017-CB24-3B77-43945D4FF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de-DE" sz="1500" dirty="0">
                <a:latin typeface="+mj-lt"/>
              </a:rPr>
              <a:t> Diversität der Arbeitnehmenden</a:t>
            </a:r>
          </a:p>
          <a:p>
            <a:pPr lvl="1"/>
            <a:r>
              <a:rPr lang="de-DE" sz="1500" dirty="0">
                <a:latin typeface="+mj-lt"/>
              </a:rPr>
              <a:t>Alleinerziehende</a:t>
            </a:r>
            <a:endParaRPr lang="de-DE" sz="1500" dirty="0">
              <a:latin typeface="+mj-lt"/>
              <a:cs typeface="Calibri Light"/>
            </a:endParaRPr>
          </a:p>
          <a:p>
            <a:pPr lvl="1"/>
            <a:r>
              <a:rPr lang="de-DE" sz="1500" dirty="0">
                <a:latin typeface="+mj-lt"/>
              </a:rPr>
              <a:t>Rentner</a:t>
            </a:r>
            <a:endParaRPr lang="de-DE" sz="1500" dirty="0">
              <a:latin typeface="+mj-lt"/>
              <a:cs typeface="Calibri Light"/>
            </a:endParaRPr>
          </a:p>
          <a:p>
            <a:pPr lvl="1"/>
            <a:r>
              <a:rPr lang="de-DE" sz="1500">
                <a:latin typeface="+mj-lt"/>
              </a:rPr>
              <a:t>Studierende</a:t>
            </a:r>
            <a:endParaRPr lang="de-DE" sz="1500" dirty="0">
              <a:latin typeface="+mj-lt"/>
            </a:endParaRPr>
          </a:p>
          <a:p>
            <a:pPr lvl="1"/>
            <a:r>
              <a:rPr lang="de-DE" sz="1500" dirty="0">
                <a:latin typeface="+mj-lt"/>
              </a:rPr>
              <a:t>Idee : Menschen vom Rand der (Arbeits-)Gesellschaft zu “Experten” machen - für uns beispielsweise die Rentnerin als Top Frühstückskraft</a:t>
            </a:r>
            <a:endParaRPr lang="de-DE" sz="1500">
              <a:latin typeface="+mj-lt"/>
              <a:cs typeface="Calibri Light"/>
            </a:endParaRPr>
          </a:p>
          <a:p>
            <a:r>
              <a:rPr lang="de-DE" sz="1500" dirty="0">
                <a:latin typeface="+mj-lt"/>
              </a:rPr>
              <a:t>Work </a:t>
            </a:r>
            <a:r>
              <a:rPr lang="de-DE" sz="1500" dirty="0" err="1">
                <a:latin typeface="+mj-lt"/>
              </a:rPr>
              <a:t>as</a:t>
            </a:r>
            <a:r>
              <a:rPr lang="de-DE" sz="1500" dirty="0">
                <a:latin typeface="+mj-lt"/>
              </a:rPr>
              <a:t> </a:t>
            </a:r>
            <a:r>
              <a:rPr lang="de-DE" sz="1500" dirty="0" err="1">
                <a:latin typeface="+mj-lt"/>
              </a:rPr>
              <a:t>you</a:t>
            </a:r>
            <a:r>
              <a:rPr lang="de-DE" sz="1500" dirty="0">
                <a:latin typeface="+mj-lt"/>
              </a:rPr>
              <a:t> </a:t>
            </a:r>
            <a:r>
              <a:rPr lang="de-DE" sz="1500" dirty="0" err="1">
                <a:latin typeface="+mj-lt"/>
              </a:rPr>
              <a:t>are</a:t>
            </a:r>
            <a:r>
              <a:rPr lang="de-DE" sz="1500" dirty="0">
                <a:latin typeface="+mj-lt"/>
              </a:rPr>
              <a:t> (Tätowierungen, Haarfarbe)</a:t>
            </a:r>
            <a:endParaRPr lang="de-DE" sz="1500" dirty="0">
              <a:latin typeface="+mj-lt"/>
              <a:cs typeface="Calibri Light"/>
            </a:endParaRPr>
          </a:p>
          <a:p>
            <a:r>
              <a:rPr lang="de-DE" sz="1500" b="1" dirty="0">
                <a:solidFill>
                  <a:srgbClr val="000000"/>
                </a:solidFill>
                <a:latin typeface="+mj-lt"/>
              </a:rPr>
              <a:t>Kampagne </a:t>
            </a:r>
            <a:r>
              <a:rPr lang="de-DE" sz="1500" b="1" dirty="0">
                <a:latin typeface="+mj-lt"/>
              </a:rPr>
              <a:t>in Zusammenarbeit mit Düsseldorf Tourismus (wie 2022)</a:t>
            </a:r>
            <a:endParaRPr lang="de-DE" sz="1500" b="1" dirty="0">
              <a:latin typeface="+mj-lt"/>
              <a:cs typeface="Calibri Light"/>
            </a:endParaRPr>
          </a:p>
          <a:p>
            <a:r>
              <a:rPr lang="de-DE" sz="1500" dirty="0">
                <a:latin typeface="+mj-lt"/>
                <a:cs typeface="Calibri Light"/>
              </a:rPr>
              <a:t>Ungenutztes Potenzial der Gesellschaft</a:t>
            </a:r>
          </a:p>
          <a:p>
            <a:r>
              <a:rPr lang="de-DE" sz="1500" dirty="0">
                <a:latin typeface="+mj-lt"/>
                <a:cs typeface="Calibri Light"/>
              </a:rPr>
              <a:t>Es gibt keine schlechten Arbeitszeiten im Gastgewerbe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A238EE4C-5CB1-8CE3-B118-0350F3C45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8" r="-1" b="852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0452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6509056-51A7-105D-02F1-96D51FB0B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de-DE" sz="5400" b="1"/>
              <a:t>Alternative Ernährungsformen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A1C48D40-B186-0375-94C5-93BCBDB0E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0F3BEE-E307-343A-4DDB-CDFF5A168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de-DE" sz="1700" dirty="0">
                <a:latin typeface="+mj-lt"/>
              </a:rPr>
              <a:t>Politische Relevanz des Themas </a:t>
            </a:r>
            <a:endParaRPr lang="de-DE" sz="1700" dirty="0">
              <a:latin typeface="+mj-lt"/>
              <a:cs typeface="Calibri Light"/>
            </a:endParaRPr>
          </a:p>
          <a:p>
            <a:pPr lvl="1"/>
            <a:r>
              <a:rPr lang="de-DE" sz="1700" dirty="0" err="1">
                <a:latin typeface="+mj-lt"/>
              </a:rPr>
              <a:t>Catering</a:t>
            </a:r>
            <a:r>
              <a:rPr lang="de-DE" sz="1700" dirty="0">
                <a:latin typeface="+mj-lt"/>
              </a:rPr>
              <a:t> in Kitas soll verbessert werden (Gespräch mit </a:t>
            </a:r>
            <a:r>
              <a:rPr lang="de-DE" sz="1700" dirty="0" err="1">
                <a:latin typeface="+mj-lt"/>
              </a:rPr>
              <a:t>Cem</a:t>
            </a:r>
            <a:r>
              <a:rPr lang="de-DE" sz="1700" dirty="0">
                <a:latin typeface="+mj-lt"/>
              </a:rPr>
              <a:t> </a:t>
            </a:r>
            <a:r>
              <a:rPr lang="de-DE" sz="1700" dirty="0" err="1">
                <a:latin typeface="+mj-lt"/>
              </a:rPr>
              <a:t>Özdemir</a:t>
            </a:r>
            <a:r>
              <a:rPr lang="de-DE" sz="1700" dirty="0">
                <a:latin typeface="+mj-lt"/>
              </a:rPr>
              <a:t>,</a:t>
            </a:r>
            <a:r>
              <a:rPr lang="de-DE" sz="1700" b="1" dirty="0">
                <a:latin typeface="+mj-lt"/>
              </a:rPr>
              <a:t> Broich </a:t>
            </a:r>
            <a:r>
              <a:rPr lang="de-DE" sz="1700" b="1" dirty="0" err="1">
                <a:latin typeface="+mj-lt"/>
              </a:rPr>
              <a:t>Catering</a:t>
            </a:r>
            <a:r>
              <a:rPr lang="de-DE" sz="1700" dirty="0">
                <a:latin typeface="+mj-lt"/>
              </a:rPr>
              <a:t>)</a:t>
            </a:r>
            <a:endParaRPr lang="de-DE" sz="1700" dirty="0">
              <a:latin typeface="+mj-lt"/>
              <a:cs typeface="Calibri Light"/>
            </a:endParaRPr>
          </a:p>
          <a:p>
            <a:r>
              <a:rPr lang="de-DE" sz="1700" dirty="0" err="1">
                <a:latin typeface="+mj-lt"/>
              </a:rPr>
              <a:t>Vegane</a:t>
            </a:r>
            <a:r>
              <a:rPr lang="de-DE" sz="1700" dirty="0">
                <a:latin typeface="+mj-lt"/>
              </a:rPr>
              <a:t> Restaurants / Hotels </a:t>
            </a:r>
            <a:endParaRPr lang="de-DE" sz="1700" dirty="0">
              <a:latin typeface="+mj-lt"/>
              <a:cs typeface="Calibri Light"/>
            </a:endParaRPr>
          </a:p>
          <a:p>
            <a:pPr lvl="1"/>
            <a:r>
              <a:rPr lang="de-DE" sz="1700" dirty="0">
                <a:latin typeface="+mj-lt"/>
              </a:rPr>
              <a:t>Greens </a:t>
            </a:r>
            <a:r>
              <a:rPr lang="de-DE" sz="1700" dirty="0" err="1">
                <a:latin typeface="+mj-lt"/>
              </a:rPr>
              <a:t>Kempen</a:t>
            </a:r>
            <a:endParaRPr lang="de-DE" sz="1700" dirty="0">
              <a:latin typeface="+mj-lt"/>
              <a:cs typeface="Calibri Light"/>
            </a:endParaRPr>
          </a:p>
          <a:p>
            <a:pPr lvl="1"/>
            <a:r>
              <a:rPr lang="de-DE" sz="1700" b="1" dirty="0">
                <a:latin typeface="+mj-lt"/>
              </a:rPr>
              <a:t>Landhaus Beckmann</a:t>
            </a:r>
            <a:r>
              <a:rPr lang="de-DE" sz="1700" dirty="0">
                <a:latin typeface="+mj-lt"/>
              </a:rPr>
              <a:t> (</a:t>
            </a:r>
            <a:r>
              <a:rPr lang="de-DE" sz="1700" dirty="0">
                <a:latin typeface="+mj-lt"/>
                <a:cs typeface="Calibri Light"/>
              </a:rPr>
              <a:t>Event zum Thema </a:t>
            </a:r>
            <a:r>
              <a:rPr lang="de-DE" sz="1700" dirty="0" err="1">
                <a:latin typeface="+mj-lt"/>
                <a:cs typeface="Calibri Light"/>
              </a:rPr>
              <a:t>vegane</a:t>
            </a:r>
            <a:r>
              <a:rPr lang="de-DE" sz="1700" dirty="0">
                <a:latin typeface="+mj-lt"/>
                <a:cs typeface="Calibri Light"/>
              </a:rPr>
              <a:t> Ernährung in der Gastronomie  —&gt; </a:t>
            </a:r>
            <a:r>
              <a:rPr lang="de-DE" sz="1700" dirty="0" err="1">
                <a:latin typeface="+mj-lt"/>
                <a:cs typeface="Calibri Light"/>
              </a:rPr>
              <a:t>Vegane</a:t>
            </a:r>
            <a:r>
              <a:rPr lang="de-DE" sz="1700" dirty="0">
                <a:latin typeface="+mj-lt"/>
                <a:cs typeface="Calibri Light"/>
              </a:rPr>
              <a:t> und interessierte Betriebe einladen)</a:t>
            </a:r>
          </a:p>
          <a:p>
            <a:r>
              <a:rPr lang="de-DE" sz="1700" dirty="0">
                <a:latin typeface="+mj-lt"/>
              </a:rPr>
              <a:t>Kooperation mit Mr. Düsseldorf – gesunde </a:t>
            </a:r>
            <a:r>
              <a:rPr lang="de-DE" sz="1700" dirty="0" err="1">
                <a:latin typeface="+mj-lt"/>
              </a:rPr>
              <a:t>Lunchoptionen</a:t>
            </a:r>
            <a:r>
              <a:rPr lang="de-DE" sz="1700" dirty="0">
                <a:latin typeface="+mj-lt"/>
              </a:rPr>
              <a:t> vorstellen, Restaurants in Düsseldorf mit speziellen Konzepten vorstellen</a:t>
            </a:r>
          </a:p>
          <a:p>
            <a:r>
              <a:rPr lang="de-DE" sz="1700" dirty="0">
                <a:latin typeface="+mj-lt"/>
                <a:cs typeface="Calibri Light" panose="020F0302020204030204"/>
              </a:rPr>
              <a:t>Regionale Produkte / Biologische Produkte </a:t>
            </a:r>
            <a:endParaRPr lang="de-DE" sz="1300" dirty="0">
              <a:latin typeface="+mj-lt"/>
              <a:cs typeface="Calibri Light" panose="020F0302020204030204"/>
            </a:endParaRPr>
          </a:p>
          <a:p>
            <a:r>
              <a:rPr lang="de-DE" sz="1700" dirty="0">
                <a:latin typeface="+mj-lt"/>
                <a:cs typeface="Calibri Light" panose="020F0302020204030204"/>
              </a:rPr>
              <a:t>Biodynamik und New Nutrition </a:t>
            </a:r>
          </a:p>
          <a:p>
            <a:r>
              <a:rPr lang="de-DE" sz="1700" dirty="0">
                <a:latin typeface="+mj-lt"/>
                <a:cs typeface="Calibri Light" panose="020F0302020204030204"/>
              </a:rPr>
              <a:t>Klimaschonend / Klimaneutral </a:t>
            </a:r>
          </a:p>
          <a:p>
            <a:r>
              <a:rPr lang="de-DE" sz="1700" dirty="0">
                <a:latin typeface="+mj-lt"/>
                <a:cs typeface="Calibri Light" panose="020F0302020204030204"/>
              </a:rPr>
              <a:t>Zero </a:t>
            </a:r>
            <a:r>
              <a:rPr lang="de-DE" sz="1700" dirty="0" err="1">
                <a:latin typeface="+mj-lt"/>
                <a:cs typeface="Calibri Light" panose="020F0302020204030204"/>
              </a:rPr>
              <a:t>Waste</a:t>
            </a:r>
            <a:r>
              <a:rPr lang="de-DE" sz="1700" dirty="0">
                <a:latin typeface="+mj-lt"/>
                <a:cs typeface="Calibri Light" panose="020F0302020204030204"/>
              </a:rPr>
              <a:t> </a:t>
            </a:r>
          </a:p>
          <a:p>
            <a:r>
              <a:rPr lang="de-DE" sz="1700" dirty="0">
                <a:latin typeface="+mj-lt"/>
                <a:cs typeface="Calibri Light" panose="020F0302020204030204"/>
              </a:rPr>
              <a:t>Workshops und </a:t>
            </a:r>
            <a:r>
              <a:rPr lang="de-DE" sz="1700" dirty="0" err="1">
                <a:latin typeface="+mj-lt"/>
                <a:cs typeface="Calibri Light" panose="020F0302020204030204"/>
              </a:rPr>
              <a:t>Webinare</a:t>
            </a:r>
            <a:r>
              <a:rPr lang="de-DE" sz="1700" dirty="0">
                <a:latin typeface="+mj-lt"/>
                <a:cs typeface="Calibri Light" panose="020F0302020204030204"/>
              </a:rPr>
              <a:t> entwicklen und umsetzen</a:t>
            </a:r>
          </a:p>
          <a:p>
            <a:endParaRPr lang="de-DE" sz="1700" dirty="0">
              <a:latin typeface="+mj-lt"/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98177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D0DED7-9383-CDA0-02AC-9410AFB9B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DE" sz="3700" b="1" dirty="0">
                <a:cs typeface="Arial" panose="020B0604020202020204" pitchFamily="34" charset="0"/>
              </a:rPr>
              <a:t>Ausbildungswesen / Arbeitskräftemangel / Bildungsangebote</a:t>
            </a:r>
            <a:endParaRPr lang="de-DE" sz="3700" b="1" dirty="0"/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B7F2A6-E844-B49E-D0CA-3F49E4B7D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de-DE" sz="2000" b="1" dirty="0">
                <a:latin typeface="Calibri Light"/>
                <a:cs typeface="Calibri Light"/>
              </a:rPr>
              <a:t>Neue Ausbildungsberufe vorstellen</a:t>
            </a:r>
            <a:endParaRPr lang="de-DE" sz="2000" b="1" dirty="0"/>
          </a:p>
          <a:p>
            <a:pPr lvl="1">
              <a:buFont typeface="Arial"/>
              <a:buChar char="•"/>
            </a:pPr>
            <a:r>
              <a:rPr lang="de-DE" sz="2000" dirty="0">
                <a:latin typeface="Calibri Light"/>
                <a:cs typeface="Calibri Light"/>
              </a:rPr>
              <a:t>Auszubildende vorstellen, Betriebe befragen, etc.</a:t>
            </a:r>
            <a:endParaRPr lang="de-DE" sz="2000" dirty="0">
              <a:cs typeface="Calibri"/>
            </a:endParaRPr>
          </a:p>
          <a:p>
            <a:r>
              <a:rPr lang="de-DE" sz="2000" dirty="0">
                <a:latin typeface="+mj-lt"/>
                <a:cs typeface="Calibri Light" panose="020F0302020204030204"/>
              </a:rPr>
              <a:t>Mediale Inszenierung der </a:t>
            </a:r>
            <a:r>
              <a:rPr lang="de-DE" sz="2000" b="1" dirty="0">
                <a:latin typeface="+mj-lt"/>
                <a:cs typeface="Calibri Light" panose="020F0302020204030204"/>
              </a:rPr>
              <a:t>Nacht der Hotellerie</a:t>
            </a:r>
          </a:p>
          <a:p>
            <a:pPr lvl="1"/>
            <a:r>
              <a:rPr lang="de-DE" sz="1600" dirty="0">
                <a:latin typeface="+mj-lt"/>
                <a:cs typeface="Calibri Light" panose="020F0302020204030204"/>
              </a:rPr>
              <a:t>Weitere Aktionen zur Azubi-Werbung möglich</a:t>
            </a:r>
          </a:p>
          <a:p>
            <a:r>
              <a:rPr lang="de-DE" sz="2000" b="1" dirty="0">
                <a:latin typeface="+mj-lt"/>
              </a:rPr>
              <a:t>Kooperation mit IU und IST</a:t>
            </a:r>
            <a:endParaRPr lang="de-DE" sz="2000" b="1" dirty="0">
              <a:latin typeface="+mj-lt"/>
              <a:cs typeface="Calibri Light"/>
            </a:endParaRPr>
          </a:p>
          <a:p>
            <a:pPr lvl="1"/>
            <a:r>
              <a:rPr lang="de-DE" sz="2000" b="1" dirty="0">
                <a:latin typeface="+mj-lt"/>
                <a:cs typeface="Calibri Light"/>
              </a:rPr>
              <a:t>Geldwerter Vorteil für Mitglieder</a:t>
            </a:r>
          </a:p>
          <a:p>
            <a:pPr lvl="1"/>
            <a:r>
              <a:rPr lang="de-DE" sz="2000" b="1" dirty="0">
                <a:latin typeface="+mj-lt"/>
                <a:cs typeface="Calibri Light"/>
              </a:rPr>
              <a:t>Weiterbildungsoptionen</a:t>
            </a:r>
          </a:p>
          <a:p>
            <a:pPr lvl="1"/>
            <a:r>
              <a:rPr lang="de-DE" sz="2000" b="1" dirty="0">
                <a:latin typeface="+mj-lt"/>
                <a:cs typeface="Calibri Light"/>
              </a:rPr>
              <a:t>Fachkräfte anwerben</a:t>
            </a:r>
          </a:p>
          <a:p>
            <a:endParaRPr lang="de-DE" sz="2000" dirty="0">
              <a:latin typeface="+mj-lt"/>
              <a:cs typeface="Calibri Light"/>
            </a:endParaRP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0A521495-7DFE-D1E7-B17B-65EF17EAB9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r="2195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0075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F8DF19-24FD-85EF-23A5-F93312391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de-DE" sz="3800" b="1">
                <a:cs typeface="Arial" panose="020B0604020202020204" pitchFamily="34" charset="0"/>
              </a:rPr>
              <a:t>Mitarbeiterbindung / Recruiting / Mitarbeiterführung</a:t>
            </a:r>
            <a:endParaRPr lang="de-DE" sz="3800" b="1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ECF6A13F-8C73-E0F8-92D0-E15DFA92BE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r="28292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446734-A7A3-1337-07D3-D50030DC6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61548" cy="36717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1700" dirty="0">
                <a:latin typeface="+mj-lt"/>
              </a:rPr>
              <a:t>Maßnahmen für Mitarbeitende</a:t>
            </a:r>
            <a:endParaRPr lang="de-DE" sz="1700" dirty="0">
              <a:latin typeface="+mj-lt"/>
              <a:cs typeface="Calibri Light"/>
            </a:endParaRPr>
          </a:p>
          <a:p>
            <a:pPr lvl="1"/>
            <a:r>
              <a:rPr lang="de-DE" sz="1700" dirty="0">
                <a:latin typeface="+mj-lt"/>
              </a:rPr>
              <a:t>Betriebliches Gesundheitsmanagement</a:t>
            </a:r>
            <a:endParaRPr lang="de-DE" sz="1700" dirty="0">
              <a:latin typeface="+mj-lt"/>
              <a:cs typeface="Calibri Light"/>
            </a:endParaRPr>
          </a:p>
          <a:p>
            <a:pPr lvl="1"/>
            <a:r>
              <a:rPr lang="de-DE" sz="1700" dirty="0">
                <a:latin typeface="+mj-lt"/>
              </a:rPr>
              <a:t>Faire Bezahlung</a:t>
            </a:r>
            <a:endParaRPr lang="de-DE" sz="1700" dirty="0">
              <a:latin typeface="+mj-lt"/>
              <a:cs typeface="Calibri Light"/>
            </a:endParaRPr>
          </a:p>
          <a:p>
            <a:pPr lvl="1"/>
            <a:r>
              <a:rPr lang="de-DE" sz="1700" dirty="0">
                <a:latin typeface="+mj-lt"/>
              </a:rPr>
              <a:t>Digitalisierungsmaßnahmen</a:t>
            </a:r>
            <a:endParaRPr lang="de-DE" sz="1700" dirty="0">
              <a:latin typeface="+mj-lt"/>
              <a:cs typeface="Calibri Light"/>
            </a:endParaRPr>
          </a:p>
          <a:p>
            <a:pPr lvl="1"/>
            <a:r>
              <a:rPr lang="de-DE" sz="1700" dirty="0">
                <a:latin typeface="+mj-lt"/>
              </a:rPr>
              <a:t>Weiterbildung </a:t>
            </a:r>
            <a:endParaRPr lang="de-DE" sz="1700" dirty="0">
              <a:latin typeface="+mj-lt"/>
              <a:cs typeface="Calibri Light"/>
            </a:endParaRPr>
          </a:p>
          <a:p>
            <a:r>
              <a:rPr lang="de-DE" sz="1700" dirty="0">
                <a:latin typeface="+mj-lt"/>
              </a:rPr>
              <a:t>Alternative Arbeitskonzepte: 4-Tage-Woche –&gt; Wie funktioniert Work-Life-Balance im Gastgewerbe</a:t>
            </a:r>
            <a:endParaRPr lang="de-DE" sz="1700" dirty="0">
              <a:latin typeface="+mj-lt"/>
              <a:cs typeface="Calibri Light"/>
            </a:endParaRPr>
          </a:p>
          <a:p>
            <a:pPr lvl="1"/>
            <a:r>
              <a:rPr lang="de-DE" sz="1700" dirty="0">
                <a:latin typeface="+mj-lt"/>
                <a:cs typeface="Calibri Light"/>
              </a:rPr>
              <a:t>25hours Hotels (</a:t>
            </a:r>
            <a:r>
              <a:rPr lang="de-DE" sz="1700" dirty="0" err="1">
                <a:latin typeface="+mj-lt"/>
                <a:cs typeface="Calibri Light"/>
              </a:rPr>
              <a:t>ahgz</a:t>
            </a:r>
            <a:r>
              <a:rPr lang="de-DE" sz="1700" dirty="0">
                <a:latin typeface="+mj-lt"/>
                <a:cs typeface="Calibri Light"/>
              </a:rPr>
              <a:t> Artikel)</a:t>
            </a:r>
          </a:p>
          <a:p>
            <a:r>
              <a:rPr lang="de-DE" sz="1700" b="1" dirty="0">
                <a:latin typeface="+mj-lt"/>
              </a:rPr>
              <a:t>Fachkräftemangel (läuft Aktion beim MWIKE und MAGS)</a:t>
            </a:r>
            <a:endParaRPr lang="de-DE" sz="1700" b="1" dirty="0">
              <a:latin typeface="+mj-lt"/>
              <a:cs typeface="Calibri Light"/>
            </a:endParaRPr>
          </a:p>
          <a:p>
            <a:r>
              <a:rPr lang="de-DE" sz="1700" b="1" dirty="0">
                <a:latin typeface="+mj-lt"/>
                <a:cs typeface="Calibri Light"/>
              </a:rPr>
              <a:t>Zusammenarbeit TU Dortmund</a:t>
            </a:r>
            <a:br>
              <a:rPr lang="de-DE" sz="1700" b="1" dirty="0">
                <a:latin typeface="+mj-lt"/>
                <a:cs typeface="Calibri Light"/>
              </a:rPr>
            </a:br>
            <a:r>
              <a:rPr lang="de-DE" sz="1400" b="1" dirty="0">
                <a:latin typeface="+mj-lt"/>
                <a:cs typeface="Calibri Light"/>
              </a:rPr>
              <a:t>-&gt; 2 jähriges Seminar "Qualitative Forschungswerkstatt" auf unser Projekt gemünzt, Entwicklung von Konzepten für unsere Branche</a:t>
            </a:r>
          </a:p>
        </p:txBody>
      </p:sp>
    </p:spTree>
    <p:extLst>
      <p:ext uri="{BB962C8B-B14F-4D97-AF65-F5344CB8AC3E}">
        <p14:creationId xmlns:p14="http://schemas.microsoft.com/office/powerpoint/2010/main" val="263539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5BED54-B73E-DBE7-7843-71924CBDC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DE" sz="4200" b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DEHOGA Nordrhein </a:t>
            </a:r>
            <a:r>
              <a:rPr lang="de-DE" sz="4200" b="1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goes</a:t>
            </a:r>
            <a:r>
              <a:rPr lang="de-DE" sz="4200" b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social </a:t>
            </a:r>
            <a:endParaRPr lang="de-DE" sz="4200" b="1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036629-BC54-D65B-6B43-EB154D250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33151" cy="36442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1200" b="1" dirty="0">
                <a:latin typeface="+mj-lt"/>
                <a:cs typeface="Calibri Light"/>
              </a:rPr>
              <a:t>Anlehnung an UN-Ziele (Beschlusslage)</a:t>
            </a:r>
          </a:p>
          <a:p>
            <a:r>
              <a:rPr lang="de-DE" sz="1200" dirty="0">
                <a:latin typeface="+mj-lt"/>
              </a:rPr>
              <a:t>Was können wir als Unternehmen tun, um unserer sozialen Verantwortung gerecht zu werden? </a:t>
            </a:r>
            <a:endParaRPr lang="de-DE" sz="1200" dirty="0">
              <a:latin typeface="+mj-lt"/>
              <a:cs typeface="Calibri Light"/>
            </a:endParaRPr>
          </a:p>
          <a:p>
            <a:pPr lvl="1"/>
            <a:r>
              <a:rPr lang="de-DE" sz="1200" dirty="0">
                <a:latin typeface="+mj-lt"/>
              </a:rPr>
              <a:t>Nachhaltigkeit stärken </a:t>
            </a:r>
            <a:endParaRPr lang="de-DE" sz="1200" dirty="0">
              <a:latin typeface="+mj-lt"/>
              <a:cs typeface="Calibri Light"/>
            </a:endParaRPr>
          </a:p>
          <a:p>
            <a:pPr lvl="1"/>
            <a:r>
              <a:rPr lang="de-DE" sz="1200" dirty="0">
                <a:latin typeface="+mj-lt"/>
              </a:rPr>
              <a:t>Energieeffizienz – CO2-Ausgleich</a:t>
            </a:r>
            <a:endParaRPr lang="de-DE" sz="1200" dirty="0">
              <a:latin typeface="+mj-lt"/>
              <a:cs typeface="Calibri Light"/>
            </a:endParaRPr>
          </a:p>
          <a:p>
            <a:pPr lvl="1"/>
            <a:r>
              <a:rPr lang="de-DE" sz="1200" dirty="0">
                <a:latin typeface="+mj-lt"/>
              </a:rPr>
              <a:t>Mitarbeiterbindung und -zufriedenheit stärken</a:t>
            </a:r>
            <a:endParaRPr lang="de-DE" dirty="0">
              <a:latin typeface="Calibri" panose="020F0502020204030204"/>
              <a:cs typeface="Calibri"/>
            </a:endParaRPr>
          </a:p>
          <a:p>
            <a:r>
              <a:rPr lang="de-DE" sz="1200" dirty="0">
                <a:latin typeface="Calibri Light"/>
                <a:cs typeface="Calibri Light"/>
              </a:rPr>
              <a:t>Zusammenarbeit mit einer Werkstatt</a:t>
            </a:r>
          </a:p>
          <a:p>
            <a:r>
              <a:rPr lang="de-DE" sz="1200" dirty="0">
                <a:latin typeface="+mj-lt"/>
                <a:cs typeface="Calibri Light"/>
              </a:rPr>
              <a:t>Hybrid-Fahrzeuge für unsere Mitarbeitenden</a:t>
            </a:r>
          </a:p>
          <a:p>
            <a:r>
              <a:rPr lang="de-DE" sz="1200" dirty="0">
                <a:latin typeface="+mj-lt"/>
                <a:cs typeface="Calibri Light"/>
              </a:rPr>
              <a:t>Automatisierte Lichtanlagen</a:t>
            </a:r>
          </a:p>
          <a:p>
            <a:pPr marL="0" indent="0">
              <a:buNone/>
            </a:pPr>
            <a:r>
              <a:rPr lang="de-DE" sz="1200" b="1" dirty="0">
                <a:latin typeface="+mj-lt"/>
                <a:cs typeface="Calibri Light"/>
              </a:rPr>
              <a:t>Was wir umsetzen noch wollen: </a:t>
            </a:r>
          </a:p>
          <a:p>
            <a:pPr lvl="1"/>
            <a:r>
              <a:rPr lang="de-DE" sz="1100" dirty="0" err="1">
                <a:latin typeface="+mj-lt"/>
                <a:cs typeface="Calibri Light"/>
              </a:rPr>
              <a:t>Kronkorkensammelstelle</a:t>
            </a:r>
            <a:endParaRPr lang="de-DE" sz="1100" dirty="0">
              <a:latin typeface="+mj-lt"/>
              <a:cs typeface="Calibri Light"/>
            </a:endParaRPr>
          </a:p>
          <a:p>
            <a:pPr lvl="1"/>
            <a:r>
              <a:rPr lang="de-DE" sz="1100" dirty="0">
                <a:latin typeface="+mj-lt"/>
                <a:cs typeface="Calibri Light"/>
              </a:rPr>
              <a:t>Mitarbeiterbindung und –</a:t>
            </a:r>
            <a:r>
              <a:rPr lang="de-DE" sz="1100" dirty="0" err="1">
                <a:latin typeface="+mj-lt"/>
                <a:cs typeface="Calibri Light"/>
              </a:rPr>
              <a:t>zufriedenheit</a:t>
            </a:r>
            <a:r>
              <a:rPr lang="de-DE" sz="1100" dirty="0">
                <a:latin typeface="+mj-lt"/>
                <a:cs typeface="Calibri Light"/>
              </a:rPr>
              <a:t> (Darstellung als Arbeitgeber für zukünftige Mitarbeitende)</a:t>
            </a:r>
          </a:p>
          <a:p>
            <a:pPr lvl="1"/>
            <a:r>
              <a:rPr lang="de-DE" sz="1100" dirty="0">
                <a:latin typeface="+mj-lt"/>
                <a:cs typeface="Calibri Light"/>
              </a:rPr>
              <a:t>……</a:t>
            </a:r>
          </a:p>
          <a:p>
            <a:pPr lvl="1"/>
            <a:endParaRPr lang="de-DE" sz="2200" dirty="0">
              <a:latin typeface="+mj-lt"/>
              <a:cs typeface="Calibri Light"/>
            </a:endParaRP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FBBE46BE-E787-DE10-18B1-1240DD29F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0" r="981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1047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75F126-CB0E-2D60-891C-522A5D1C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de-DE" sz="5400" b="1"/>
              <a:t>Möglichkeiten der Umsetzung </a:t>
            </a: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100603F3-70CA-32C7-C78E-7CF1119A3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0" r="36868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DDC4EB7-3258-0D6D-9D4A-5B97EA4CE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de-DE" sz="1500" dirty="0">
                <a:latin typeface="+mj-lt"/>
                <a:cs typeface="Calibri Light"/>
              </a:rPr>
              <a:t>Schwerpunkte an Veranstaltungen des DEHOGA und Bedürfnisse der Mitglieder ausrichten</a:t>
            </a:r>
            <a:endParaRPr lang="de-DE" sz="1500" dirty="0">
              <a:ea typeface="+mn-lt"/>
              <a:cs typeface="+mn-lt"/>
            </a:endParaRPr>
          </a:p>
          <a:p>
            <a:r>
              <a:rPr lang="de-DE" sz="1500" dirty="0">
                <a:latin typeface="+mj-lt"/>
                <a:cs typeface="Calibri Light"/>
              </a:rPr>
              <a:t>Einbindung von Mitgliedsbetrieben</a:t>
            </a:r>
          </a:p>
          <a:p>
            <a:r>
              <a:rPr lang="de-DE" sz="1500" dirty="0">
                <a:latin typeface="+mj-lt"/>
              </a:rPr>
              <a:t>Unterstützung durch das Ehrenamt in Form von Kontakten, Ideen, Möglichkeit eigene Projekte vorzustellen</a:t>
            </a:r>
            <a:endParaRPr lang="de-DE" sz="1500" dirty="0">
              <a:latin typeface="+mj-lt"/>
              <a:cs typeface="Calibri Light"/>
            </a:endParaRPr>
          </a:p>
          <a:p>
            <a:r>
              <a:rPr lang="de-DE" sz="1500" dirty="0">
                <a:latin typeface="+mj-lt"/>
              </a:rPr>
              <a:t>Broschüre am Ende des Jahres (Werbezwecke und Informationsmaterial, evtl. auch für Werbung von neuen Mitgliedern geeignet) </a:t>
            </a:r>
            <a:endParaRPr lang="de-DE" sz="1500" dirty="0">
              <a:latin typeface="+mj-lt"/>
              <a:cs typeface="Calibri Light"/>
            </a:endParaRPr>
          </a:p>
          <a:p>
            <a:r>
              <a:rPr lang="de-DE" sz="1500" dirty="0" err="1">
                <a:latin typeface="+mj-lt"/>
                <a:cs typeface="Calibri Light"/>
              </a:rPr>
              <a:t>Rundmails</a:t>
            </a:r>
            <a:r>
              <a:rPr lang="de-DE" sz="1500" dirty="0">
                <a:latin typeface="+mj-lt"/>
                <a:cs typeface="Calibri Light"/>
              </a:rPr>
              <a:t> an Mitglieder (1x pro Monat, </a:t>
            </a:r>
            <a:r>
              <a:rPr lang="de-DE" sz="1500" dirty="0" err="1">
                <a:latin typeface="+mj-lt"/>
                <a:cs typeface="Calibri Light"/>
              </a:rPr>
              <a:t>Thementeaser</a:t>
            </a:r>
            <a:r>
              <a:rPr lang="de-DE" sz="1500" dirty="0">
                <a:latin typeface="+mj-lt"/>
                <a:cs typeface="Calibri Light"/>
              </a:rPr>
              <a:t>, Merkblätter)</a:t>
            </a:r>
            <a:endParaRPr lang="en-US" sz="1500" dirty="0">
              <a:ea typeface="+mn-lt"/>
              <a:cs typeface="+mn-lt"/>
            </a:endParaRPr>
          </a:p>
          <a:p>
            <a:r>
              <a:rPr lang="de-DE" sz="1500" dirty="0">
                <a:latin typeface="+mj-lt"/>
                <a:cs typeface="Calibri Light"/>
              </a:rPr>
              <a:t>Verwendung von bereits bestehendem Material (z.B. des DEHOGA Bundesverbands oder auch von uns selbst) </a:t>
            </a:r>
            <a:endParaRPr lang="de-DE" sz="1500" dirty="0">
              <a:ea typeface="+mn-lt"/>
              <a:cs typeface="+mn-lt"/>
            </a:endParaRPr>
          </a:p>
          <a:p>
            <a:r>
              <a:rPr lang="de-DE" sz="1500" dirty="0">
                <a:latin typeface="+mj-lt"/>
                <a:cs typeface="Calibri Light"/>
              </a:rPr>
              <a:t>Newsletter / Social Media / Magazin als Distributionswerkzeuge</a:t>
            </a:r>
            <a:endParaRPr lang="en-US" sz="1500" dirty="0">
              <a:ea typeface="+mn-lt"/>
              <a:cs typeface="+mn-lt"/>
            </a:endParaRPr>
          </a:p>
          <a:p>
            <a:r>
              <a:rPr lang="de-DE" sz="1500" dirty="0">
                <a:latin typeface="+mj-lt"/>
                <a:cs typeface="Calibri Light"/>
              </a:rPr>
              <a:t>Kooperation mit </a:t>
            </a:r>
            <a:r>
              <a:rPr lang="de-DE" sz="1500" dirty="0" err="1">
                <a:latin typeface="+mj-lt"/>
                <a:cs typeface="Calibri Light"/>
              </a:rPr>
              <a:t>Influencern</a:t>
            </a:r>
            <a:r>
              <a:rPr lang="de-DE" sz="1500" dirty="0">
                <a:latin typeface="+mj-lt"/>
                <a:cs typeface="Calibri Light"/>
              </a:rPr>
              <a:t> </a:t>
            </a:r>
            <a:r>
              <a:rPr lang="de-DE" sz="1500">
                <a:latin typeface="+mj-lt"/>
                <a:cs typeface="Calibri Light"/>
              </a:rPr>
              <a:t>/ Unternehmen</a:t>
            </a:r>
            <a:endParaRPr lang="en-US" sz="1500" dirty="0">
              <a:ea typeface="+mn-lt"/>
              <a:cs typeface="+mn-lt"/>
            </a:endParaRPr>
          </a:p>
          <a:p>
            <a:endParaRPr lang="de-DE" sz="1500" dirty="0">
              <a:latin typeface="+mj-lt"/>
              <a:cs typeface="Calibri Light"/>
            </a:endParaRPr>
          </a:p>
          <a:p>
            <a:pPr marL="0" indent="0">
              <a:buNone/>
            </a:pPr>
            <a:r>
              <a:rPr lang="de-DE" sz="2300" b="1" dirty="0">
                <a:latin typeface="+mj-lt"/>
                <a:cs typeface="Calibri Light"/>
              </a:rPr>
              <a:t>-&gt; Gastgewerbe ist lebensrelevant / sozialrelevant</a:t>
            </a:r>
            <a:endParaRPr lang="de-DE" sz="2300" dirty="0">
              <a:latin typeface="+mj-lt"/>
              <a:cs typeface="Calibri Light"/>
            </a:endParaRPr>
          </a:p>
          <a:p>
            <a:endParaRPr lang="de-DE" sz="1500" dirty="0">
              <a:latin typeface="+mj-lt"/>
              <a:cs typeface="Calibri Light"/>
            </a:endParaRPr>
          </a:p>
          <a:p>
            <a:endParaRPr lang="de-DE" sz="1500" dirty="0"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72412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FBBE46BE-E787-DE10-18B1-1240DD29F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95" b="17753"/>
          <a:stretch/>
        </p:blipFill>
        <p:spPr>
          <a:xfrm>
            <a:off x="20" y="-1"/>
            <a:ext cx="12191980" cy="3857741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21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036629-BC54-D65B-6B43-EB154D250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474" y="4508500"/>
            <a:ext cx="10356003" cy="1905000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de-DE" sz="2400" b="1" kern="1200" dirty="0">
                <a:solidFill>
                  <a:srgbClr val="000000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Wir als Gastgewerbe stehen für eine vielfältige, inklusive und offene Gesellschaft. Schon jetzt verfolgen wir den Kerngedanken unserer sozialen  Verantwortung gerecht zu werden und werden dies zukünftig weiter ausbauen.</a:t>
            </a:r>
            <a:endParaRPr lang="de-DE" sz="2400" b="1" dirty="0"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80861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28ABBC-2D8B-9854-D5BB-B52BAD20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de-DE" sz="5400" b="1"/>
              <a:t>Weitere Ziele</a:t>
            </a: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9A429732-792F-883D-334F-4C4562577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130BCB-B202-E218-F146-2299DED7F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de-DE" sz="1500">
              <a:latin typeface="Calibri Light"/>
              <a:ea typeface="+mn-lt"/>
              <a:cs typeface="Calibri Light"/>
            </a:endParaRPr>
          </a:p>
          <a:p>
            <a:pPr lvl="0"/>
            <a:r>
              <a:rPr lang="de-DE" sz="1500">
                <a:effectLst/>
                <a:latin typeface="+mj-lt"/>
                <a:ea typeface="Times New Roman" panose="02020603050405020304" pitchFamily="18" charset="0"/>
                <a:cs typeface="Arial"/>
              </a:rPr>
              <a:t>Image des DEHOGA </a:t>
            </a:r>
            <a:r>
              <a:rPr lang="de-DE" sz="1500">
                <a:latin typeface="+mj-lt"/>
                <a:ea typeface="Times New Roman" panose="02020603050405020304" pitchFamily="18" charset="0"/>
                <a:cs typeface="Arial"/>
              </a:rPr>
              <a:t>(Nordrhein) </a:t>
            </a:r>
            <a:r>
              <a:rPr lang="de-DE" sz="1500">
                <a:effectLst/>
                <a:latin typeface="+mj-lt"/>
                <a:ea typeface="Times New Roman" panose="02020603050405020304" pitchFamily="18" charset="0"/>
                <a:cs typeface="Arial"/>
              </a:rPr>
              <a:t>optimieren</a:t>
            </a:r>
            <a:endParaRPr lang="de-DE" sz="1500">
              <a:cs typeface="Calibri"/>
            </a:endParaRPr>
          </a:p>
          <a:p>
            <a:pPr lvl="0"/>
            <a:r>
              <a:rPr lang="de-DE" sz="1500">
                <a:effectLst/>
                <a:latin typeface="+mj-lt"/>
                <a:ea typeface="Times New Roman" panose="02020603050405020304" pitchFamily="18" charset="0"/>
                <a:cs typeface="Arial"/>
              </a:rPr>
              <a:t>Mitglieder</a:t>
            </a:r>
            <a:r>
              <a:rPr lang="de-DE" sz="1500">
                <a:latin typeface="+mj-lt"/>
                <a:ea typeface="Times New Roman" panose="02020603050405020304" pitchFamily="18" charset="0"/>
                <a:cs typeface="Arial"/>
              </a:rPr>
              <a:t>, </a:t>
            </a:r>
            <a:r>
              <a:rPr lang="de-DE" sz="1500">
                <a:effectLst/>
                <a:latin typeface="+mj-lt"/>
                <a:ea typeface="Times New Roman" panose="02020603050405020304" pitchFamily="18" charset="0"/>
                <a:cs typeface="Arial"/>
              </a:rPr>
              <a:t>N</a:t>
            </a:r>
            <a:r>
              <a:rPr lang="de-DE" sz="1500">
                <a:latin typeface="+mj-lt"/>
                <a:ea typeface="Times New Roman" panose="02020603050405020304" pitchFamily="18" charset="0"/>
                <a:cs typeface="Arial"/>
              </a:rPr>
              <a:t>icht-Mitglieder sowie Gesellschaft über unser Tun informieren</a:t>
            </a:r>
            <a:endParaRPr lang="de-DE" sz="1500">
              <a:effectLst/>
              <a:latin typeface="+mj-lt"/>
              <a:ea typeface="Times New Roman" panose="02020603050405020304" pitchFamily="18" charset="0"/>
              <a:cs typeface="Arial"/>
            </a:endParaRPr>
          </a:p>
          <a:p>
            <a:pPr lvl="0"/>
            <a:r>
              <a:rPr lang="de-DE" sz="1500">
                <a:effectLst/>
                <a:latin typeface="+mj-lt"/>
                <a:ea typeface="Times New Roman" panose="02020603050405020304" pitchFamily="18" charset="0"/>
                <a:cs typeface="Arial"/>
              </a:rPr>
              <a:t>Mitgliederakquise</a:t>
            </a:r>
          </a:p>
          <a:p>
            <a:r>
              <a:rPr lang="de-DE" sz="1500">
                <a:effectLst/>
                <a:latin typeface="+mj-lt"/>
                <a:ea typeface="Times New Roman" panose="02020603050405020304" pitchFamily="18" charset="0"/>
                <a:cs typeface="Arial"/>
              </a:rPr>
              <a:t>Mitgliederbindung</a:t>
            </a:r>
            <a:r>
              <a:rPr lang="de-DE" sz="1500">
                <a:latin typeface="+mj-lt"/>
                <a:ea typeface="Times New Roman" panose="02020603050405020304" pitchFamily="18" charset="0"/>
                <a:cs typeface="Arial"/>
              </a:rPr>
              <a:t> </a:t>
            </a:r>
          </a:p>
          <a:p>
            <a:pPr lvl="0"/>
            <a:r>
              <a:rPr lang="de-DE" sz="1500">
                <a:effectLst/>
                <a:latin typeface="+mj-lt"/>
                <a:ea typeface="Times New Roman" panose="02020603050405020304" pitchFamily="18" charset="0"/>
                <a:cs typeface="Arial"/>
              </a:rPr>
              <a:t>Angebote schaffen und dadurch Umsatz der Mitglieder steigern</a:t>
            </a:r>
          </a:p>
          <a:p>
            <a:pPr lvl="0"/>
            <a:r>
              <a:rPr lang="de-DE" sz="1500">
                <a:effectLst/>
                <a:latin typeface="+mj-lt"/>
                <a:ea typeface="Times New Roman" panose="02020603050405020304" pitchFamily="18" charset="0"/>
                <a:cs typeface="Arial"/>
              </a:rPr>
              <a:t>Recruiting</a:t>
            </a:r>
            <a:r>
              <a:rPr lang="de-DE" sz="1500">
                <a:latin typeface="+mj-lt"/>
                <a:ea typeface="Times New Roman" panose="02020603050405020304" pitchFamily="18" charset="0"/>
                <a:cs typeface="Arial"/>
              </a:rPr>
              <a:t>: </a:t>
            </a:r>
            <a:r>
              <a:rPr lang="de-DE" sz="1500">
                <a:effectLst/>
                <a:latin typeface="+mj-lt"/>
                <a:ea typeface="Times New Roman" panose="02020603050405020304" pitchFamily="18" charset="0"/>
                <a:cs typeface="Arial"/>
              </a:rPr>
              <a:t>Gastgewerbe als Arbeitsplatz bewerben</a:t>
            </a:r>
          </a:p>
          <a:p>
            <a:r>
              <a:rPr lang="de-DE" sz="1500">
                <a:effectLst/>
                <a:latin typeface="+mj-lt"/>
                <a:ea typeface="Times New Roman" panose="02020603050405020304" pitchFamily="18" charset="0"/>
                <a:cs typeface="Arial"/>
              </a:rPr>
              <a:t>Mitarbeitenden einen Sinn in ihrer Arbeit geben</a:t>
            </a:r>
            <a:r>
              <a:rPr lang="de-DE" sz="1500">
                <a:latin typeface="+mj-lt"/>
                <a:ea typeface="Times New Roman" panose="02020603050405020304" pitchFamily="18" charset="0"/>
                <a:cs typeface="Arial"/>
              </a:rPr>
              <a:t> </a:t>
            </a:r>
            <a:endParaRPr lang="de-DE" sz="1500"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de-DE" sz="1500">
                <a:effectLst/>
                <a:latin typeface="+mj-lt"/>
                <a:ea typeface="Times New Roman" panose="02020603050405020304" pitchFamily="18" charset="0"/>
                <a:cs typeface="Arial"/>
              </a:rPr>
              <a:t>Politische Beziehungen stärken</a:t>
            </a:r>
          </a:p>
          <a:p>
            <a:r>
              <a:rPr lang="de-DE" sz="1500">
                <a:effectLst/>
                <a:latin typeface="+mj-lt"/>
                <a:ea typeface="Times New Roman" panose="02020603050405020304" pitchFamily="18" charset="0"/>
                <a:cs typeface="Arial"/>
              </a:rPr>
              <a:t>Netzwerk auf- und ausbauen</a:t>
            </a:r>
            <a:r>
              <a:rPr lang="de-DE" sz="1500">
                <a:latin typeface="+mj-lt"/>
                <a:cs typeface="Arial"/>
              </a:rPr>
              <a:t> </a:t>
            </a:r>
            <a:endParaRPr lang="de-DE" sz="1500">
              <a:effectLst/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50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235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9AF702-6766-35A3-7F12-FB815F62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DE" sz="4600" b="1"/>
              <a:t>Wir legen ein Augenmerk auf... 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C81EF2-2AD3-0EB0-EA09-101605069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13" y="2714559"/>
            <a:ext cx="4277836" cy="346621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z="1400">
                <a:effectLst/>
                <a:latin typeface="+mj-lt"/>
                <a:ea typeface="Times New Roman" panose="02020603050405020304" pitchFamily="18" charset="0"/>
                <a:cs typeface="Arial"/>
              </a:rPr>
              <a:t>Safe Space Gastgewerbe</a:t>
            </a:r>
            <a:r>
              <a:rPr lang="de-DE" sz="1400">
                <a:latin typeface="+mj-lt"/>
                <a:ea typeface="Times New Roman" panose="02020603050405020304" pitchFamily="18" charset="0"/>
                <a:cs typeface="Arial"/>
              </a:rPr>
              <a:t> </a:t>
            </a:r>
            <a:endParaRPr lang="de-DE" sz="1400">
              <a:latin typeface="+mj-lt"/>
              <a:cs typeface="Arial" panose="020B0604020202020204" pitchFamily="34" charset="0"/>
            </a:endParaRPr>
          </a:p>
          <a:p>
            <a:r>
              <a:rPr lang="de-DE" sz="1400">
                <a:latin typeface="+mj-lt"/>
                <a:cs typeface="Arial"/>
              </a:rPr>
              <a:t>Inklusion / Barrierefreiheit </a:t>
            </a:r>
          </a:p>
          <a:p>
            <a:r>
              <a:rPr lang="de-DE" sz="1400">
                <a:latin typeface="+mj-lt"/>
                <a:cs typeface="Arial"/>
              </a:rPr>
              <a:t>Integration</a:t>
            </a:r>
          </a:p>
          <a:p>
            <a:r>
              <a:rPr lang="de-DE" sz="1400">
                <a:latin typeface="+mj-lt"/>
                <a:cs typeface="Arial"/>
              </a:rPr>
              <a:t>Humanitäre Hilfe</a:t>
            </a:r>
          </a:p>
          <a:p>
            <a:r>
              <a:rPr lang="de-DE" sz="1400">
                <a:latin typeface="+mj-lt"/>
                <a:cs typeface="Arial"/>
              </a:rPr>
              <a:t>Gemeinschaft kreieren, Einsamkeit vorbeugen</a:t>
            </a:r>
          </a:p>
          <a:p>
            <a:r>
              <a:rPr lang="de-DE" sz="1400" err="1">
                <a:latin typeface="+mj-lt"/>
                <a:cs typeface="Calibri Light"/>
              </a:rPr>
              <a:t>Charity</a:t>
            </a:r>
            <a:endParaRPr lang="de-DE" sz="1400">
              <a:latin typeface="+mj-lt"/>
              <a:cs typeface="Arial"/>
            </a:endParaRPr>
          </a:p>
          <a:p>
            <a:r>
              <a:rPr lang="de-DE" sz="1400">
                <a:latin typeface="+mj-lt"/>
                <a:cs typeface="Arial"/>
              </a:rPr>
              <a:t>Umweltschutz</a:t>
            </a:r>
          </a:p>
          <a:p>
            <a:r>
              <a:rPr lang="de-DE" sz="1400">
                <a:latin typeface="+mj-lt"/>
                <a:cs typeface="Calibri Light"/>
              </a:rPr>
              <a:t>Das Gastgewerbe als vielseitiger Arbeitgeber</a:t>
            </a:r>
            <a:endParaRPr lang="de-DE" sz="1400">
              <a:latin typeface="+mj-lt"/>
              <a:cs typeface="Arial"/>
            </a:endParaRPr>
          </a:p>
          <a:p>
            <a:r>
              <a:rPr lang="de-DE" sz="1400">
                <a:latin typeface="+mj-lt"/>
                <a:cs typeface="Arial"/>
              </a:rPr>
              <a:t>Alternative Ernährungsformen</a:t>
            </a:r>
          </a:p>
          <a:p>
            <a:r>
              <a:rPr lang="de-DE" sz="1400">
                <a:latin typeface="+mj-lt"/>
                <a:cs typeface="Calibri Light"/>
              </a:rPr>
              <a:t>Ausbildungswesen / Arbeitskräftemangel / Bildungsangebote</a:t>
            </a:r>
            <a:endParaRPr lang="de-DE" sz="1400">
              <a:latin typeface="+mj-lt"/>
              <a:cs typeface="Arial" panose="020B0604020202020204" pitchFamily="34" charset="0"/>
            </a:endParaRPr>
          </a:p>
          <a:p>
            <a:r>
              <a:rPr lang="de-DE" sz="1400">
                <a:latin typeface="+mj-lt"/>
                <a:cs typeface="Arial"/>
              </a:rPr>
              <a:t>Mitarbeiterbindung / Recruiting / Mitarbeiterführung </a:t>
            </a:r>
          </a:p>
          <a:p>
            <a:r>
              <a:rPr lang="de-DE" sz="1400">
                <a:latin typeface="+mj-lt"/>
                <a:cs typeface="Arial"/>
              </a:rPr>
              <a:t>DEHOGA </a:t>
            </a:r>
            <a:r>
              <a:rPr lang="de-DE" sz="1400" err="1">
                <a:latin typeface="+mj-lt"/>
                <a:cs typeface="Arial"/>
              </a:rPr>
              <a:t>goes</a:t>
            </a:r>
            <a:r>
              <a:rPr lang="de-DE" sz="1400">
                <a:latin typeface="+mj-lt"/>
                <a:cs typeface="Arial"/>
              </a:rPr>
              <a:t> social</a:t>
            </a:r>
            <a:endParaRPr lang="de-DE" sz="140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1A16B5A9-7939-B1D9-563D-8862435E2A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r="2584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5706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357CA0-68BA-2747-4BA7-96C6EA12F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de-DE" sz="5400" b="1"/>
              <a:t>Safe Space. Gastgewerbe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8D625DB6-86A1-4C68-5708-C8FC538856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2E17E3-77B3-39B8-E0F1-3759A6E13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817927"/>
            <a:ext cx="6251110" cy="348386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z="1400" b="1">
                <a:latin typeface="+mj-lt"/>
              </a:rPr>
              <a:t>Zusammenarbeit mit Frauenberatungsstellen </a:t>
            </a:r>
            <a:endParaRPr lang="de-DE" sz="1400" b="1">
              <a:latin typeface="+mj-lt"/>
              <a:cs typeface="Calibri Light"/>
            </a:endParaRPr>
          </a:p>
          <a:p>
            <a:r>
              <a:rPr lang="de-DE" sz="1400">
                <a:latin typeface="+mj-lt"/>
              </a:rPr>
              <a:t>Kampagnen wie</a:t>
            </a:r>
            <a:r>
              <a:rPr lang="de-DE" sz="1400" b="1">
                <a:latin typeface="+mj-lt"/>
              </a:rPr>
              <a:t> Ist Luisa hier?</a:t>
            </a:r>
            <a:r>
              <a:rPr lang="de-DE" sz="1400">
                <a:latin typeface="+mj-lt"/>
              </a:rPr>
              <a:t>, </a:t>
            </a:r>
            <a:r>
              <a:rPr lang="de-DE" sz="1400" b="1">
                <a:latin typeface="+mj-lt"/>
              </a:rPr>
              <a:t>Pass </a:t>
            </a:r>
            <a:r>
              <a:rPr lang="de-DE" sz="1400" b="1" err="1">
                <a:latin typeface="+mj-lt"/>
              </a:rPr>
              <a:t>auf’s</a:t>
            </a:r>
            <a:r>
              <a:rPr lang="de-DE" sz="1400" b="1">
                <a:latin typeface="+mj-lt"/>
              </a:rPr>
              <a:t> Glas auf</a:t>
            </a:r>
            <a:r>
              <a:rPr lang="de-DE" sz="1400">
                <a:latin typeface="+mj-lt"/>
              </a:rPr>
              <a:t> und </a:t>
            </a:r>
            <a:r>
              <a:rPr lang="de-DE" sz="1400" b="1">
                <a:latin typeface="+mj-lt"/>
              </a:rPr>
              <a:t>Edelgard schützt </a:t>
            </a:r>
            <a:r>
              <a:rPr lang="de-DE" sz="1400">
                <a:latin typeface="+mj-lt"/>
              </a:rPr>
              <a:t>mehr Aufmerksamkeit verleihen </a:t>
            </a:r>
            <a:endParaRPr lang="de-DE" sz="1400" b="1">
              <a:latin typeface="+mj-lt"/>
            </a:endParaRPr>
          </a:p>
          <a:p>
            <a:pPr lvl="1"/>
            <a:r>
              <a:rPr lang="de-DE" sz="1200">
                <a:latin typeface="+mj-lt"/>
              </a:rPr>
              <a:t>Eigene Kampagne: teilnehmende Betriebe mit rosa Punkt markieren</a:t>
            </a:r>
            <a:endParaRPr lang="de-DE" sz="1200">
              <a:latin typeface="+mj-lt"/>
              <a:cs typeface="Calibri Light"/>
            </a:endParaRPr>
          </a:p>
          <a:p>
            <a:pPr lvl="1"/>
            <a:r>
              <a:rPr lang="de-DE" sz="1200">
                <a:latin typeface="+mj-lt"/>
                <a:cs typeface="Calibri Light"/>
              </a:rPr>
              <a:t>Mit Verantwortlichen sprechen, Betriebe und Zuständige verknüpfen</a:t>
            </a:r>
            <a:endParaRPr lang="de-DE" sz="1200">
              <a:latin typeface="+mj-lt"/>
            </a:endParaRPr>
          </a:p>
          <a:p>
            <a:pPr lvl="1"/>
            <a:r>
              <a:rPr lang="de-DE" sz="1200">
                <a:latin typeface="+mj-lt"/>
                <a:cs typeface="Calibri Light"/>
              </a:rPr>
              <a:t>Kooperation mit Influencern: z.B. Silvi Carlsson, Diana zur Löwen (Edelgard schützt)</a:t>
            </a:r>
            <a:endParaRPr lang="de-DE" sz="1200">
              <a:ea typeface="+mn-lt"/>
              <a:cs typeface="+mn-lt"/>
            </a:endParaRPr>
          </a:p>
          <a:p>
            <a:r>
              <a:rPr lang="de-DE" sz="1400">
                <a:latin typeface="+mj-lt"/>
              </a:rPr>
              <a:t>Mögliche Kooperation mit Start-Ups, die K.O.-Tropfen Prävention betreiben, Ausgabe an Betriebe (</a:t>
            </a:r>
            <a:r>
              <a:rPr lang="de-DE" sz="1400" err="1">
                <a:latin typeface="+mj-lt"/>
              </a:rPr>
              <a:t>Xantus</a:t>
            </a:r>
            <a:r>
              <a:rPr lang="de-DE" sz="1400">
                <a:latin typeface="+mj-lt"/>
              </a:rPr>
              <a:t>)</a:t>
            </a:r>
            <a:endParaRPr lang="de-DE" sz="1400">
              <a:latin typeface="+mj-lt"/>
              <a:cs typeface="Calibri Light"/>
            </a:endParaRPr>
          </a:p>
          <a:p>
            <a:r>
              <a:rPr lang="de-DE" sz="1400">
                <a:latin typeface="+mj-lt"/>
                <a:cs typeface="Calibri Light"/>
              </a:rPr>
              <a:t>Politische Dimension: u.a. </a:t>
            </a:r>
            <a:r>
              <a:rPr lang="de-DE" sz="1400" b="1">
                <a:latin typeface="+mj-lt"/>
                <a:cs typeface="Calibri Light"/>
              </a:rPr>
              <a:t>Alkoholverbotszonen in den städtischen Zentren (Städtetag NRW)</a:t>
            </a:r>
          </a:p>
          <a:p>
            <a:r>
              <a:rPr lang="de-DE" sz="1400">
                <a:latin typeface="+mj-lt"/>
              </a:rPr>
              <a:t>Schulungen im DEHOGA Center und in Köln (für Mitglieder, Umgang mit "Hilferuf")</a:t>
            </a:r>
            <a:endParaRPr lang="de-DE" sz="1400">
              <a:latin typeface="+mj-lt"/>
              <a:cs typeface="Calibri Light" panose="020F0302020204030204"/>
            </a:endParaRPr>
          </a:p>
          <a:p>
            <a:r>
              <a:rPr lang="de-DE" sz="1400">
                <a:latin typeface="+mj-lt"/>
              </a:rPr>
              <a:t>Selbstverteidigungskurs für Frauen in Betrieben der Düsseldorfer Altstadt</a:t>
            </a:r>
            <a:endParaRPr lang="de-DE" sz="1400">
              <a:latin typeface="+mj-lt"/>
              <a:cs typeface="Calibri Light"/>
            </a:endParaRPr>
          </a:p>
          <a:p>
            <a:pPr lvl="1"/>
            <a:r>
              <a:rPr lang="de-DE" sz="1400">
                <a:latin typeface="+mj-lt"/>
                <a:hlinkClick r:id="rId3"/>
              </a:rPr>
              <a:t>https://www.kravolution.com/de/</a:t>
            </a:r>
            <a:r>
              <a:rPr lang="de-DE" sz="1400">
                <a:latin typeface="+mj-lt"/>
              </a:rPr>
              <a:t> (StepStone hat mit denen zusammengearbeitet) </a:t>
            </a:r>
            <a:endParaRPr lang="de-DE" sz="1400">
              <a:latin typeface="+mj-lt"/>
              <a:cs typeface="Calibri Light" panose="020F0302020204030204"/>
            </a:endParaRPr>
          </a:p>
          <a:p>
            <a:endParaRPr lang="de-DE" sz="1200"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33770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AF1663-2A3A-5390-D562-A9BE42418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de-DE" sz="5400" b="1"/>
              <a:t>Inklusion / Barrierefreiheit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61451A-58C4-82FE-3D9D-4253A6642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66314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de-DE" sz="1200" dirty="0">
                <a:latin typeface="+mj-lt"/>
              </a:rPr>
              <a:t>Barrierefreiheit sowohl aus Sicht des Gastes als auch aus Sicht des Arbeitnehmers -&gt; Tipps und Tricks für einen barrierefreien Betrieb</a:t>
            </a:r>
          </a:p>
          <a:p>
            <a:r>
              <a:rPr lang="de-DE" sz="1200" dirty="0">
                <a:solidFill>
                  <a:srgbClr val="000000"/>
                </a:solidFill>
                <a:latin typeface="+mj-lt"/>
              </a:rPr>
              <a:t>Betriebe</a:t>
            </a:r>
            <a:r>
              <a:rPr lang="de-DE" sz="1200" dirty="0">
                <a:latin typeface="+mj-lt"/>
              </a:rPr>
              <a:t> mit Angestellten, die eine Einschränkung oder Behinderung haben, vorstellen:</a:t>
            </a:r>
            <a:endParaRPr lang="de-DE" sz="1200" dirty="0">
              <a:latin typeface="+mj-lt"/>
              <a:cs typeface="Calibri Light"/>
            </a:endParaRPr>
          </a:p>
          <a:p>
            <a:pPr lvl="1"/>
            <a:r>
              <a:rPr lang="de-DE" sz="1200" dirty="0">
                <a:latin typeface="+mj-lt"/>
              </a:rPr>
              <a:t>Premier Inn Köln, Arbeitsplatz Rezeption für Rollstuhlfahrer</a:t>
            </a:r>
            <a:endParaRPr lang="de-DE" sz="1200" dirty="0">
              <a:latin typeface="+mj-lt"/>
              <a:cs typeface="Calibri Light"/>
            </a:endParaRPr>
          </a:p>
          <a:p>
            <a:pPr lvl="1"/>
            <a:r>
              <a:rPr lang="de-DE" sz="1200" dirty="0">
                <a:latin typeface="+mj-lt"/>
              </a:rPr>
              <a:t>Frank Schwarz (FSGG)</a:t>
            </a:r>
            <a:endParaRPr lang="de-DE" sz="1200" dirty="0">
              <a:latin typeface="+mj-lt"/>
              <a:cs typeface="Calibri Light"/>
            </a:endParaRPr>
          </a:p>
          <a:p>
            <a:pPr lvl="1"/>
            <a:r>
              <a:rPr lang="de-DE" sz="1200" dirty="0">
                <a:latin typeface="+mj-lt"/>
              </a:rPr>
              <a:t>Hotel Klostergarten in Kevelaer</a:t>
            </a:r>
            <a:endParaRPr lang="de-DE" sz="1200" dirty="0">
              <a:latin typeface="+mj-lt"/>
              <a:cs typeface="Calibri Light"/>
            </a:endParaRPr>
          </a:p>
          <a:p>
            <a:r>
              <a:rPr lang="de-DE" sz="1200" dirty="0">
                <a:latin typeface="+mj-lt"/>
              </a:rPr>
              <a:t>Gespräch mit Katrin </a:t>
            </a:r>
            <a:r>
              <a:rPr lang="de-DE" sz="1200" dirty="0" err="1">
                <a:latin typeface="+mj-lt"/>
              </a:rPr>
              <a:t>Langensiepen</a:t>
            </a:r>
            <a:r>
              <a:rPr lang="de-DE" sz="1200" dirty="0">
                <a:latin typeface="+mj-lt"/>
              </a:rPr>
              <a:t>: einzige weibliche Europaabgeordnete mit sichtbarer Behinderung </a:t>
            </a:r>
            <a:endParaRPr lang="de-DE" sz="1200" dirty="0">
              <a:latin typeface="+mj-lt"/>
              <a:cs typeface="Calibri Light"/>
            </a:endParaRPr>
          </a:p>
          <a:p>
            <a:r>
              <a:rPr lang="de-DE" sz="1200" dirty="0">
                <a:latin typeface="+mj-lt"/>
              </a:rPr>
              <a:t>Jobbörsen, bei denen Menschen mit Behinderung und das Gastgewerbe zusammenkommen (www.myability.jobs.de/socialbee)</a:t>
            </a:r>
            <a:endParaRPr lang="de-DE" sz="1200" dirty="0">
              <a:latin typeface="+mj-lt"/>
              <a:cs typeface="Calibri Light"/>
            </a:endParaRPr>
          </a:p>
          <a:p>
            <a:r>
              <a:rPr lang="de-DE" sz="1200" dirty="0">
                <a:latin typeface="+mj-lt"/>
              </a:rPr>
              <a:t>Wo fehlt die Verknüpfung bzw. was braucht das Gastgewerbe bzw. die Behindertenwerkstätten? Bewusstsein schaffen für Menschen mit Behinderung -&gt; Finanzielle Unterstützung</a:t>
            </a:r>
            <a:endParaRPr lang="de-DE" sz="1200" dirty="0">
              <a:latin typeface="+mj-lt"/>
              <a:cs typeface="Calibri Light"/>
            </a:endParaRPr>
          </a:p>
          <a:p>
            <a:r>
              <a:rPr lang="de-DE" sz="1200" b="1" dirty="0">
                <a:latin typeface="+mj-lt"/>
                <a:cs typeface="Calibri Light" panose="020F0302020204030204"/>
              </a:rPr>
              <a:t>Fachpraktiker (Herr </a:t>
            </a:r>
            <a:r>
              <a:rPr lang="de-DE" sz="1200" b="1" dirty="0" err="1">
                <a:latin typeface="+mj-lt"/>
                <a:cs typeface="Calibri Light" panose="020F0302020204030204"/>
              </a:rPr>
              <a:t>Arabatzis</a:t>
            </a:r>
            <a:r>
              <a:rPr lang="de-DE" sz="1200" b="1" dirty="0">
                <a:latin typeface="+mj-lt"/>
                <a:cs typeface="Calibri Light" panose="020F0302020204030204"/>
              </a:rPr>
              <a:t>, Herr Kaiser) Informationsveranstaltungen</a:t>
            </a:r>
          </a:p>
          <a:p>
            <a:r>
              <a:rPr lang="de-DE" sz="1200" b="1" dirty="0">
                <a:latin typeface="+mj-lt"/>
                <a:cs typeface="Calibri Light" panose="020F0302020204030204"/>
              </a:rPr>
              <a:t>Verbandstag 2022, Zusammenarbeit LVR und IHK (Merkblatt mit praktischen Umsetzungsempfehlungen für die Mitglieder) Inklusionsberatungsstellen / </a:t>
            </a:r>
            <a:r>
              <a:rPr lang="de-DE" sz="1200" b="1" dirty="0" err="1">
                <a:latin typeface="+mj-lt"/>
                <a:cs typeface="Calibri Light" panose="020F0302020204030204"/>
              </a:rPr>
              <a:t>Inklusionsfachdienst</a:t>
            </a:r>
            <a:r>
              <a:rPr lang="de-DE" sz="1200" b="1" dirty="0">
                <a:latin typeface="+mj-lt"/>
                <a:cs typeface="Calibri Light" panose="020F0302020204030204"/>
              </a:rPr>
              <a:t>, </a:t>
            </a:r>
            <a:r>
              <a:rPr lang="de-DE" sz="1200" b="1" dirty="0" err="1">
                <a:latin typeface="+mj-lt"/>
                <a:cs typeface="Calibri Light" panose="020F0302020204030204"/>
              </a:rPr>
              <a:t>Inklusionsberater</a:t>
            </a:r>
            <a:r>
              <a:rPr lang="de-DE" sz="1200" b="1" dirty="0">
                <a:latin typeface="+mj-lt"/>
                <a:cs typeface="Calibri Light" panose="020F0302020204030204"/>
              </a:rPr>
              <a:t> </a:t>
            </a:r>
          </a:p>
          <a:p>
            <a:r>
              <a:rPr lang="de-DE" sz="1200" dirty="0">
                <a:latin typeface="+mj-lt"/>
                <a:cs typeface="Calibri Light" panose="020F0302020204030204"/>
              </a:rPr>
              <a:t>Barrierefreiheit nicht nur für Menschen mit Behinderung, sondern auch Verletzte oder Schwangere / Frauen mit Kinderwagen</a:t>
            </a:r>
            <a:endParaRPr lang="de-DE" sz="1200" b="1" dirty="0">
              <a:latin typeface="+mj-lt"/>
              <a:cs typeface="Calibri Light" panose="020F0302020204030204"/>
            </a:endParaRPr>
          </a:p>
          <a:p>
            <a:r>
              <a:rPr lang="de-DE" sz="1200" dirty="0">
                <a:latin typeface="+mj-lt"/>
                <a:cs typeface="Calibri Light" panose="020F0302020204030204"/>
              </a:rPr>
              <a:t>Behindertengerecht oder Barrierefreiheit - Umsetzungsmöglichkeiten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2472F67C-FE2D-4CF1-2983-83C79DBD14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8" r="231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0347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6B337A-B394-E575-732A-C75850DB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de-DE" sz="5400" b="1"/>
              <a:t>Integration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DAAF4F73-10B5-F908-DA58-F4D8B50E5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0" r="31709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7E9B80-8A3E-F8C7-8AF4-A4BF60777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2200" dirty="0">
                <a:latin typeface="+mj-lt"/>
              </a:rPr>
              <a:t>Best </a:t>
            </a:r>
            <a:r>
              <a:rPr lang="de-DE" sz="2200" dirty="0" err="1">
                <a:latin typeface="+mj-lt"/>
              </a:rPr>
              <a:t>Practice</a:t>
            </a:r>
            <a:r>
              <a:rPr lang="de-DE" sz="2200" dirty="0">
                <a:latin typeface="+mj-lt"/>
              </a:rPr>
              <a:t> Beispiele unserer Betriebe </a:t>
            </a:r>
          </a:p>
          <a:p>
            <a:r>
              <a:rPr lang="de-DE" sz="2200" dirty="0">
                <a:latin typeface="+mj-lt"/>
              </a:rPr>
              <a:t>Politische Dimension thematisieren</a:t>
            </a:r>
            <a:endParaRPr lang="de-DE" sz="2200" dirty="0">
              <a:latin typeface="+mj-lt"/>
              <a:cs typeface="Calibri Light"/>
            </a:endParaRPr>
          </a:p>
          <a:p>
            <a:pPr lvl="1"/>
            <a:r>
              <a:rPr lang="de-DE" sz="1800" dirty="0">
                <a:latin typeface="+mj-lt"/>
                <a:cs typeface="Calibri Light"/>
              </a:rPr>
              <a:t>Tipps und Tricks rund um Bürokratie Eilverfahren: </a:t>
            </a:r>
            <a:r>
              <a:rPr lang="de-DE" sz="1800" b="1" dirty="0">
                <a:latin typeface="+mj-lt"/>
                <a:cs typeface="Calibri Light"/>
              </a:rPr>
              <a:t>Impulstag „Arbeitsmarktbelebung durch Einwanderung“ am 21.03.2023</a:t>
            </a:r>
          </a:p>
          <a:p>
            <a:r>
              <a:rPr lang="de-DE" sz="2200" dirty="0">
                <a:latin typeface="+mj-lt"/>
              </a:rPr>
              <a:t>Gastronomie als Kulturtreffpunkt / Begegnungsstätte für Kulturen </a:t>
            </a:r>
            <a:endParaRPr lang="de-DE" sz="2200" dirty="0">
              <a:latin typeface="+mj-lt"/>
              <a:cs typeface="Calibri Light"/>
            </a:endParaRPr>
          </a:p>
          <a:p>
            <a:r>
              <a:rPr lang="de-DE" sz="2200" dirty="0">
                <a:latin typeface="+mj-lt"/>
              </a:rPr>
              <a:t>Erweiterung der vorhandenen Kultur durch das Gastgewerbe – z.B. Betriebe, die von Menschen mit Migrationshintergrund geführt werden</a:t>
            </a:r>
            <a:endParaRPr lang="de-DE" sz="2200" dirty="0">
              <a:latin typeface="+mj-lt"/>
              <a:cs typeface="Calibri Light"/>
            </a:endParaRPr>
          </a:p>
          <a:p>
            <a:pPr marL="0" indent="0">
              <a:buNone/>
            </a:pPr>
            <a:endParaRPr lang="de-DE" sz="2200" dirty="0"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75096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9882A0-93F5-D1AA-BC4E-98DFCAAA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de-DE" sz="5400" b="1"/>
              <a:t>Humanitäre Hilfe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B08AAE-BB66-22D1-77F4-23EBCD07E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de-DE" sz="2000" dirty="0">
                <a:latin typeface="+mj-lt"/>
              </a:rPr>
              <a:t>Angriffskrieg gegen die Ukraine </a:t>
            </a:r>
            <a:endParaRPr lang="de-DE" sz="2000" dirty="0">
              <a:latin typeface="+mj-lt"/>
              <a:cs typeface="Calibri Light"/>
            </a:endParaRPr>
          </a:p>
          <a:p>
            <a:pPr lvl="1"/>
            <a:r>
              <a:rPr lang="de-DE" sz="2000" dirty="0">
                <a:latin typeface="+mj-lt"/>
              </a:rPr>
              <a:t>Beschäftigung von geflüchteten Menschen (Beispiele: Café La </a:t>
            </a:r>
            <a:r>
              <a:rPr lang="de-DE" sz="2000" dirty="0" err="1">
                <a:latin typeface="+mj-lt"/>
              </a:rPr>
              <a:t>Pähd</a:t>
            </a:r>
            <a:r>
              <a:rPr lang="de-DE" sz="2000" dirty="0">
                <a:latin typeface="+mj-lt"/>
              </a:rPr>
              <a:t>, </a:t>
            </a:r>
            <a:r>
              <a:rPr lang="de-DE" sz="2000" dirty="0" err="1">
                <a:latin typeface="+mj-lt"/>
              </a:rPr>
              <a:t>Struppe’s</a:t>
            </a:r>
            <a:r>
              <a:rPr lang="de-DE" sz="2000" dirty="0">
                <a:latin typeface="+mj-lt"/>
              </a:rPr>
              <a:t>)</a:t>
            </a:r>
            <a:endParaRPr lang="de-DE" sz="2000" dirty="0">
              <a:latin typeface="+mj-lt"/>
              <a:cs typeface="Calibri Light"/>
            </a:endParaRPr>
          </a:p>
          <a:p>
            <a:pPr lvl="1"/>
            <a:r>
              <a:rPr lang="de-DE" sz="2000" dirty="0">
                <a:latin typeface="+mj-lt"/>
              </a:rPr>
              <a:t>Hotelzimmer, die zur Verfügung gestellt werden (Wunderland Kalkar)</a:t>
            </a:r>
            <a:endParaRPr lang="de-DE" sz="2000" dirty="0">
              <a:latin typeface="+mj-lt"/>
              <a:cs typeface="Calibri Light"/>
            </a:endParaRPr>
          </a:p>
          <a:p>
            <a:r>
              <a:rPr lang="de-DE" sz="2000" b="1" dirty="0">
                <a:latin typeface="+mj-lt"/>
              </a:rPr>
              <a:t>Flut</a:t>
            </a:r>
            <a:endParaRPr lang="de-DE" sz="2000" b="1" dirty="0">
              <a:latin typeface="+mj-lt"/>
              <a:cs typeface="Calibri Light"/>
            </a:endParaRPr>
          </a:p>
          <a:p>
            <a:pPr lvl="1"/>
            <a:r>
              <a:rPr lang="de-DE" sz="2000" b="1" dirty="0">
                <a:latin typeface="+mj-lt"/>
                <a:cs typeface="Calibri Light"/>
              </a:rPr>
              <a:t>1500 Betten zur Verfügung gestellt mit zentraler Rufnummer</a:t>
            </a:r>
          </a:p>
          <a:p>
            <a:pPr lvl="1"/>
            <a:r>
              <a:rPr lang="de-DE" sz="2000" b="1" dirty="0">
                <a:latin typeface="+mj-lt"/>
              </a:rPr>
              <a:t>Verpflegung der Bevölkerung/Helfer</a:t>
            </a:r>
            <a:endParaRPr lang="de-DE" sz="2000" b="1" dirty="0">
              <a:latin typeface="+mj-lt"/>
              <a:cs typeface="Calibri Light"/>
            </a:endParaRPr>
          </a:p>
          <a:p>
            <a:pPr lvl="1"/>
            <a:r>
              <a:rPr lang="de-DE" sz="2000" b="1" dirty="0">
                <a:latin typeface="+mj-lt"/>
              </a:rPr>
              <a:t>Spendenaktionen (Spendendosen) mit einem Erlös von ca. 600.000€</a:t>
            </a:r>
            <a:endParaRPr lang="de-DE" b="1" dirty="0">
              <a:latin typeface="+mj-lt"/>
            </a:endParaRP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1A5BE0FF-6012-891A-84F8-57C26CF49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r="704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6298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7FDC29-2843-0385-CC17-076E4AA9F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de-DE" sz="5000" b="1"/>
              <a:t>Gemeinschaft kreieren, Einsamkeit vorbeugen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4C883C4E-4802-2C95-31FE-D3C6BA866C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r="39641" b="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9CA568-69C1-9C26-136E-635538FDF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084097" cy="381789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de-DE" sz="2200" dirty="0">
                <a:latin typeface="+mj-lt"/>
              </a:rPr>
              <a:t>Best Practice Beispiele vorstellen</a:t>
            </a:r>
          </a:p>
          <a:p>
            <a:pPr lvl="1"/>
            <a:r>
              <a:rPr lang="de-DE" sz="1800" dirty="0" err="1">
                <a:latin typeface="+mj-lt"/>
                <a:cs typeface="Calibri Light"/>
              </a:rPr>
              <a:t>Cafe</a:t>
            </a:r>
            <a:r>
              <a:rPr lang="de-DE" sz="1800" dirty="0">
                <a:latin typeface="+mj-lt"/>
                <a:cs typeface="Calibri Light"/>
              </a:rPr>
              <a:t> Conversations</a:t>
            </a:r>
          </a:p>
          <a:p>
            <a:pPr lvl="1"/>
            <a:r>
              <a:rPr lang="de-DE" sz="1800" dirty="0" err="1">
                <a:latin typeface="+mj-lt"/>
                <a:cs typeface="Calibri Light"/>
              </a:rPr>
              <a:t>Chatty</a:t>
            </a:r>
            <a:r>
              <a:rPr lang="de-DE" sz="1800" dirty="0">
                <a:latin typeface="+mj-lt"/>
                <a:cs typeface="Calibri Light"/>
              </a:rPr>
              <a:t> </a:t>
            </a:r>
            <a:r>
              <a:rPr lang="de-DE" sz="1800" dirty="0" err="1">
                <a:latin typeface="+mj-lt"/>
                <a:cs typeface="Calibri Light"/>
              </a:rPr>
              <a:t>Cafe</a:t>
            </a:r>
            <a:r>
              <a:rPr lang="de-DE" sz="1800" dirty="0">
                <a:latin typeface="+mj-lt"/>
                <a:cs typeface="Calibri Light"/>
              </a:rPr>
              <a:t> Scheme</a:t>
            </a:r>
            <a:endParaRPr lang="de-DE" sz="1800" dirty="0">
              <a:latin typeface="+mj-lt"/>
            </a:endParaRPr>
          </a:p>
          <a:p>
            <a:pPr lvl="1"/>
            <a:r>
              <a:rPr lang="de-DE" sz="1800" dirty="0">
                <a:latin typeface="+mj-lt"/>
                <a:cs typeface="Calibri Light"/>
              </a:rPr>
              <a:t>Tatis Café</a:t>
            </a:r>
            <a:endParaRPr lang="de-DE" sz="1800" dirty="0">
              <a:latin typeface="+mj-lt"/>
            </a:endParaRPr>
          </a:p>
          <a:p>
            <a:r>
              <a:rPr lang="de-DE" sz="2200" dirty="0">
                <a:latin typeface="+mj-lt"/>
              </a:rPr>
              <a:t>Kooperation mit den Städten (Strategie gegen Einsamkeit vom Bund!)</a:t>
            </a:r>
            <a:endParaRPr lang="de-DE" sz="2200" dirty="0">
              <a:latin typeface="+mj-lt"/>
              <a:cs typeface="Calibri Light"/>
            </a:endParaRPr>
          </a:p>
          <a:p>
            <a:r>
              <a:rPr lang="de-DE" sz="2200" b="1" dirty="0">
                <a:latin typeface="+mj-lt"/>
              </a:rPr>
              <a:t>Gespräch mit kommunalen Vertretern</a:t>
            </a:r>
            <a:endParaRPr lang="de-DE" sz="2200" b="1" dirty="0">
              <a:latin typeface="+mj-lt"/>
              <a:cs typeface="Calibri Light"/>
            </a:endParaRPr>
          </a:p>
          <a:p>
            <a:r>
              <a:rPr lang="de-DE" sz="2200" b="1" dirty="0">
                <a:solidFill>
                  <a:srgbClr val="000000"/>
                </a:solidFill>
                <a:latin typeface="+mj-lt"/>
                <a:cs typeface="Calibri Light"/>
              </a:rPr>
              <a:t>Städtetag NRW</a:t>
            </a:r>
            <a:endParaRPr lang="de-DE" sz="2200" b="1" dirty="0">
              <a:solidFill>
                <a:srgbClr val="000000"/>
              </a:solidFill>
              <a:latin typeface="+mj-lt"/>
            </a:endParaRPr>
          </a:p>
          <a:p>
            <a:r>
              <a:rPr lang="de-DE" sz="2200" dirty="0">
                <a:latin typeface="+mj-lt"/>
              </a:rPr>
              <a:t>Kampagne: Gastronomie als Wohnzimmer der Gesellschaft</a:t>
            </a:r>
            <a:endParaRPr lang="de-DE" sz="2200" dirty="0">
              <a:latin typeface="+mj-lt"/>
              <a:cs typeface="Calibri Light"/>
            </a:endParaRPr>
          </a:p>
          <a:p>
            <a:r>
              <a:rPr lang="de-DE" sz="2200" dirty="0">
                <a:latin typeface="+mj-lt"/>
              </a:rPr>
              <a:t>Quartierbezogene Angebote (Wohlfahrtsverbände, „Zukunftswerkstatt Kommunen")</a:t>
            </a:r>
            <a:endParaRPr lang="de-DE" sz="2200" dirty="0">
              <a:latin typeface="+mj-lt"/>
              <a:cs typeface="Calibri Light"/>
            </a:endParaRPr>
          </a:p>
          <a:p>
            <a:r>
              <a:rPr lang="de-DE" sz="2200" dirty="0">
                <a:latin typeface="+mj-lt"/>
              </a:rPr>
              <a:t>Etablierung von Stammtischen im Gastgewerbe als eine mögliche Handlungsempfehlung</a:t>
            </a:r>
          </a:p>
          <a:p>
            <a:pPr lvl="1"/>
            <a:r>
              <a:rPr lang="de-DE" sz="1800" dirty="0">
                <a:latin typeface="+mj-lt"/>
              </a:rPr>
              <a:t>Steigerung des Profits durch höheres Gästeaufkommen</a:t>
            </a:r>
            <a:endParaRPr lang="de-DE" sz="1800" dirty="0">
              <a:latin typeface="+mj-lt"/>
              <a:cs typeface="Calibri Light"/>
            </a:endParaRPr>
          </a:p>
          <a:p>
            <a:pPr lvl="1"/>
            <a:r>
              <a:rPr lang="de-DE" sz="1800" dirty="0">
                <a:latin typeface="+mj-lt"/>
              </a:rPr>
              <a:t>Wert der Gastlichkeit: Ess- und Trinkkultur, Lebensqualität</a:t>
            </a:r>
            <a:endParaRPr lang="de-DE" sz="1800" dirty="0">
              <a:latin typeface="+mj-lt"/>
              <a:cs typeface="Calibri Light"/>
            </a:endParaRPr>
          </a:p>
          <a:p>
            <a:endParaRPr lang="de-DE" sz="2200" dirty="0">
              <a:latin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7566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 2013–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1986198C924C3459B5D6444E17E5A58" ma:contentTypeVersion="10" ma:contentTypeDescription="Ein neues Dokument erstellen." ma:contentTypeScope="" ma:versionID="4470a3b194fe92b7b87c40ceb11d9f4e">
  <xsd:schema xmlns:xsd="http://www.w3.org/2001/XMLSchema" xmlns:xs="http://www.w3.org/2001/XMLSchema" xmlns:p="http://schemas.microsoft.com/office/2006/metadata/properties" xmlns:ns2="4828ce25-b3df-441c-9a5a-b885a0012687" xmlns:ns3="66bc7337-eb78-4ca5-97d7-10e6b8329c5e" targetNamespace="http://schemas.microsoft.com/office/2006/metadata/properties" ma:root="true" ma:fieldsID="8ebc24f157455e7440a3ee39f885055e" ns2:_="" ns3:_="">
    <xsd:import namespace="4828ce25-b3df-441c-9a5a-b885a0012687"/>
    <xsd:import namespace="66bc7337-eb78-4ca5-97d7-10e6b8329c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28ce25-b3df-441c-9a5a-b885a00126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5605717d-55ff-4201-a5a4-fb002503c5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bc7337-eb78-4ca5-97d7-10e6b8329c5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6bc7337-eb78-4ca5-97d7-10e6b8329c5e">
      <UserInfo>
        <DisplayName>Kolaric, Thomas</DisplayName>
        <AccountId>13</AccountId>
        <AccountType/>
      </UserInfo>
    </SharedWithUsers>
    <lcf76f155ced4ddcb4097134ff3c332f xmlns="4828ce25-b3df-441c-9a5a-b885a001268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122496-46C7-44D5-AAAC-19D99881B10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4828ce25-b3df-441c-9a5a-b885a0012687"/>
    <ds:schemaRef ds:uri="66bc7337-eb78-4ca5-97d7-10e6b8329c5e"/>
  </ds:schemaRefs>
</ds:datastoreItem>
</file>

<file path=customXml/itemProps2.xml><?xml version="1.0" encoding="utf-8"?>
<ds:datastoreItem xmlns:ds="http://schemas.openxmlformats.org/officeDocument/2006/customXml" ds:itemID="{CDDCE7A2-1A71-4664-828A-8329F56F2A5A}">
  <ds:schemaRefs>
    <ds:schemaRef ds:uri="http://schemas.microsoft.com/office/2006/metadata/properties"/>
    <ds:schemaRef ds:uri="http://www.w3.org/2000/xmlns/"/>
    <ds:schemaRef ds:uri="66bc7337-eb78-4ca5-97d7-10e6b8329c5e"/>
    <ds:schemaRef ds:uri="4828ce25-b3df-441c-9a5a-b885a0012687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A51C123-A662-4365-A1EA-8DD87CC11A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Breitbild</PresentationFormat>
  <Slides>17</Slides>
  <Notes>0</Notes>
  <HiddenSlides>0</HiddenSlide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18" baseType="lpstr">
      <vt:lpstr>Office-Design 2013–2022</vt:lpstr>
      <vt:lpstr>Soziale Verantwortung</vt:lpstr>
      <vt:lpstr>PowerPoint-Präsentation</vt:lpstr>
      <vt:lpstr>Weitere Ziele</vt:lpstr>
      <vt:lpstr>Wir legen ein Augenmerk auf... </vt:lpstr>
      <vt:lpstr>Safe Space. Gastgewerbe</vt:lpstr>
      <vt:lpstr>Inklusion / Barrierefreiheit </vt:lpstr>
      <vt:lpstr>Integration</vt:lpstr>
      <vt:lpstr>Humanitäre Hilfe</vt:lpstr>
      <vt:lpstr>Gemeinschaft kreieren, Einsamkeit vorbeugen</vt:lpstr>
      <vt:lpstr>Charity</vt:lpstr>
      <vt:lpstr>Umweltschutz</vt:lpstr>
      <vt:lpstr>Das Gastgewerbe: Vielseitiger Arbeitgeber</vt:lpstr>
      <vt:lpstr>Alternative Ernährungsformen</vt:lpstr>
      <vt:lpstr>Ausbildungswesen / Arbeitskräftemangel / Bildungsangebote</vt:lpstr>
      <vt:lpstr>Mitarbeiterbindung / Recruiting / Mitarbeiterführung</vt:lpstr>
      <vt:lpstr>DEHOGA Nordrhein goes social </vt:lpstr>
      <vt:lpstr>Möglichkeiten der Umsetzung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Soziale Verantwortung</dc:title>
  <dc:creator>Schwarzat, Lena-Linda</dc:creator>
  <cp:lastModifiedBy>Schwarzat, Lena-Linda</cp:lastModifiedBy>
  <cp:revision>40</cp:revision>
  <dcterms:created xsi:type="dcterms:W3CDTF">2023-01-09T10:16:07Z</dcterms:created>
  <dcterms:modified xsi:type="dcterms:W3CDTF">2024-08-01T12:49:40Z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0x01010001986198C924C3459B5D6444E17E5A58</vt:lpwstr>
  </property>
  <property fmtid="{D5CDD505-2E9C-101B-9397-08002B2CF9AE}" pid="3" name="MediaServiceImageTags">
    <vt:lpwstr/>
  </property>
</Properties>
</file>